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82"/>
  </p:notesMasterIdLst>
  <p:sldIdLst>
    <p:sldId id="1118" r:id="rId13"/>
    <p:sldId id="1114" r:id="rId14"/>
    <p:sldId id="258" r:id="rId15"/>
    <p:sldId id="1485" r:id="rId16"/>
    <p:sldId id="1115" r:id="rId17"/>
    <p:sldId id="1486" r:id="rId18"/>
    <p:sldId id="1487" r:id="rId19"/>
    <p:sldId id="1488" r:id="rId20"/>
    <p:sldId id="1489" r:id="rId21"/>
    <p:sldId id="1490" r:id="rId22"/>
    <p:sldId id="1491" r:id="rId23"/>
    <p:sldId id="1492" r:id="rId24"/>
    <p:sldId id="1493" r:id="rId25"/>
    <p:sldId id="1494" r:id="rId26"/>
    <p:sldId id="1495" r:id="rId27"/>
    <p:sldId id="1496" r:id="rId28"/>
    <p:sldId id="1497" r:id="rId29"/>
    <p:sldId id="1498" r:id="rId30"/>
    <p:sldId id="1499" r:id="rId31"/>
    <p:sldId id="1500" r:id="rId32"/>
    <p:sldId id="1501" r:id="rId33"/>
    <p:sldId id="1502" r:id="rId34"/>
    <p:sldId id="1504" r:id="rId35"/>
    <p:sldId id="1505" r:id="rId36"/>
    <p:sldId id="1506" r:id="rId37"/>
    <p:sldId id="1507" r:id="rId38"/>
    <p:sldId id="1508" r:id="rId39"/>
    <p:sldId id="1509" r:id="rId40"/>
    <p:sldId id="1510" r:id="rId41"/>
    <p:sldId id="1511" r:id="rId42"/>
    <p:sldId id="1512" r:id="rId43"/>
    <p:sldId id="1513" r:id="rId44"/>
    <p:sldId id="1514" r:id="rId45"/>
    <p:sldId id="1515" r:id="rId46"/>
    <p:sldId id="1516" r:id="rId47"/>
    <p:sldId id="1517" r:id="rId48"/>
    <p:sldId id="1518" r:id="rId49"/>
    <p:sldId id="1519" r:id="rId50"/>
    <p:sldId id="1520" r:id="rId51"/>
    <p:sldId id="1521" r:id="rId52"/>
    <p:sldId id="1522" r:id="rId53"/>
    <p:sldId id="1523" r:id="rId54"/>
    <p:sldId id="1524" r:id="rId55"/>
    <p:sldId id="1525" r:id="rId56"/>
    <p:sldId id="1526" r:id="rId57"/>
    <p:sldId id="1527" r:id="rId58"/>
    <p:sldId id="1528" r:id="rId59"/>
    <p:sldId id="1529" r:id="rId60"/>
    <p:sldId id="1530" r:id="rId61"/>
    <p:sldId id="1531" r:id="rId62"/>
    <p:sldId id="1532" r:id="rId63"/>
    <p:sldId id="1533" r:id="rId64"/>
    <p:sldId id="1534" r:id="rId65"/>
    <p:sldId id="1535" r:id="rId66"/>
    <p:sldId id="1536" r:id="rId67"/>
    <p:sldId id="1537" r:id="rId68"/>
    <p:sldId id="1538" r:id="rId69"/>
    <p:sldId id="1539" r:id="rId70"/>
    <p:sldId id="1540" r:id="rId71"/>
    <p:sldId id="1541" r:id="rId72"/>
    <p:sldId id="1542" r:id="rId73"/>
    <p:sldId id="1543" r:id="rId74"/>
    <p:sldId id="1544" r:id="rId75"/>
    <p:sldId id="1545" r:id="rId76"/>
    <p:sldId id="1546" r:id="rId77"/>
    <p:sldId id="1547" r:id="rId78"/>
    <p:sldId id="1548" r:id="rId79"/>
    <p:sldId id="1549" r:id="rId80"/>
    <p:sldId id="295" r:id="rId8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 Zhang" initials="QZ" lastIdx="1" clrIdx="0">
    <p:extLst>
      <p:ext uri="{19B8F6BF-5375-455C-9EA6-DF929625EA0E}">
        <p15:presenceInfo xmlns:p15="http://schemas.microsoft.com/office/powerpoint/2012/main" userId="105b2ed83e818a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1"/>
    <p:restoredTop sz="82956"/>
  </p:normalViewPr>
  <p:slideViewPr>
    <p:cSldViewPr snapToGrid="0">
      <p:cViewPr varScale="1">
        <p:scale>
          <a:sx n="107" d="100"/>
          <a:sy n="107" d="100"/>
        </p:scale>
        <p:origin x="176" y="472"/>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presProps" Target="pres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1T11:34:30.685"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2023/11/13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a:t>
            </a:fld>
            <a:endParaRPr lang="en-CN"/>
          </a:p>
        </p:txBody>
      </p:sp>
    </p:spTree>
    <p:extLst>
      <p:ext uri="{BB962C8B-B14F-4D97-AF65-F5344CB8AC3E}">
        <p14:creationId xmlns:p14="http://schemas.microsoft.com/office/powerpoint/2010/main" val="10417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182664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2343457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129675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378797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3792990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1776277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115788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703612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4136107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277880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38651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2345637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1109091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857648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48179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1015112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962016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3454793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1144068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711067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307812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2231018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617336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2748167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2123291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3888241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367195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2763457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2122726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3512514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635765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401029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1707685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2504409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2738229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1647032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4184826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2792536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2855346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3704341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1977052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14283334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208381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3186821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474105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3781966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1922171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16336855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2230495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211693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28950733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12097633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9471642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697870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25682477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18566338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67</a:t>
            </a:fld>
            <a:endParaRPr lang="en-CN"/>
          </a:p>
        </p:txBody>
      </p:sp>
    </p:spTree>
    <p:extLst>
      <p:ext uri="{BB962C8B-B14F-4D97-AF65-F5344CB8AC3E}">
        <p14:creationId xmlns:p14="http://schemas.microsoft.com/office/powerpoint/2010/main" val="34327819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68</a:t>
            </a:fld>
            <a:endParaRPr lang="en-CN"/>
          </a:p>
        </p:txBody>
      </p:sp>
    </p:spTree>
    <p:extLst>
      <p:ext uri="{BB962C8B-B14F-4D97-AF65-F5344CB8AC3E}">
        <p14:creationId xmlns:p14="http://schemas.microsoft.com/office/powerpoint/2010/main" val="299407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165844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310001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1720688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11/13/23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11/13/23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11/13/23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11/13/23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11/13/23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11/13/23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11/13/23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11/13/23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11/13/23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11/13/23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11/13/23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11/13/23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11/13/23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11/13/23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11/13/23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11/13/23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11/13/23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11/13/23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11/13/23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11/13/23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11/13/23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11/13/23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11/13/23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11/13/23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11/13/23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11/13/23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11/13/23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11/13/23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11/13/23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11/13/23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11/13/23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11/13/23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11/13/23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11/13/23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11/13/23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11/13/23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11/13/23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11/13/23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11/13/23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11/13/23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11/13/23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11/13/23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11/13/23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11/13/23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11/13/23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11/13/23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11/13/23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11/13/23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11/13/23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11/13/23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11/13/23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11/13/23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11/13/23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11/13/23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11/13/23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11/13/23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11/13/23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11/13/23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11/13/23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11/13/23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11/13/23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11/13/23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11/13/23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11/13/23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11/13/23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11/13/23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11/13/23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11/13/23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11/13/23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11/13/23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11/13/23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11/13/23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11/13/23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11/13/23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11/13/23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11/13/23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11/13/23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11/13/23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11/13/23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11/13/23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11/13/23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11/13/23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11/13/23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11/13/23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11/13/23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11/13/23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11/13/23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11/13/23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11/13/23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11/13/23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11/13/23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11/13/23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11/13/23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11/13/23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11/13/23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11/13/23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11/13/23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11/13/23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11/13/23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11/13/23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11/13/23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11/13/23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11/13/23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11/13/23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11/13/23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11/13/23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11/13/23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11/13/23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11/13/23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11/13/23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11/13/23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11/13/23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11/13/23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11/13/23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11/13/23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11/13/23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11/13/23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11/13/23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11/13/23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11/13/23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11/13/23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11/13/23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11/13/23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11/13/23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11/13/23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11/13/23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11/13/23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emf"/></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3.emf"/><Relationship Id="rId4" Type="http://schemas.openxmlformats.org/officeDocument/2006/relationships/image" Target="../media/image62.emf"/></Relationships>
</file>

<file path=ppt/slides/_rels/slide4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5.emf"/></Relationships>
</file>

<file path=ppt/slides/_rels/slide4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75.emf"/></Relationships>
</file>

<file path=ppt/slides/_rels/slide5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78.emf"/><Relationship Id="rId4" Type="http://schemas.openxmlformats.org/officeDocument/2006/relationships/image" Target="../media/image77.emf"/></Relationships>
</file>

<file path=ppt/slides/_rels/slide5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0" y="3103841"/>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a:t>
            </a:r>
            <a:r>
              <a:rPr lang="en-US" altLang="zh-CN" sz="4800" b="1" dirty="0">
                <a:solidFill>
                  <a:srgbClr val="FFFFFF"/>
                </a:solidFill>
                <a:latin typeface="微软雅黑" panose="020B0503020204020204" pitchFamily="34" charset="-122"/>
                <a:ea typeface="微软雅黑" panose="020B0503020204020204" pitchFamily="34" charset="-122"/>
              </a:rPr>
              <a:t>2</a:t>
            </a:r>
            <a:r>
              <a:rPr lang="zh-CN" altLang="en-US" sz="4800" b="1" dirty="0">
                <a:solidFill>
                  <a:srgbClr val="FFFFFF"/>
                </a:solidFill>
                <a:latin typeface="微软雅黑" panose="020B0503020204020204" pitchFamily="34" charset="-122"/>
                <a:ea typeface="微软雅黑" panose="020B0503020204020204" pitchFamily="34" charset="-122"/>
              </a:rPr>
              <a:t>章 大语言模型基础</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郑锐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1" y="2052422"/>
            <a:ext cx="12191999"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大规模语言模型 </a:t>
            </a: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 从理论到实践</a:t>
            </a:r>
            <a:r>
              <a:rPr lang="en-US" altLang="zh-CN" sz="4800" b="1" dirty="0">
                <a:solidFill>
                  <a:srgbClr val="FFFFFF"/>
                </a:solidFill>
                <a:latin typeface="微软雅黑" panose="020B0503020204020204" pitchFamily="34" charset="-122"/>
                <a:ea typeface="微软雅黑" panose="020B0503020204020204" pitchFamily="34" charset="-122"/>
              </a:rPr>
              <a:t>》</a:t>
            </a:r>
          </a:p>
        </p:txBody>
      </p:sp>
      <p:sp>
        <p:nvSpPr>
          <p:cNvPr id="7" name="TextBox 6">
            <a:extLst>
              <a:ext uri="{FF2B5EF4-FFF2-40B4-BE49-F238E27FC236}">
                <a16:creationId xmlns:a16="http://schemas.microsoft.com/office/drawing/2014/main" id="{850D4562-3411-26B6-5E18-671D1C9A16E0}"/>
              </a:ext>
            </a:extLst>
          </p:cNvPr>
          <p:cNvSpPr txBox="1"/>
          <p:nvPr/>
        </p:nvSpPr>
        <p:spPr>
          <a:xfrm>
            <a:off x="150341" y="6352143"/>
            <a:ext cx="6098058" cy="369332"/>
          </a:xfrm>
          <a:prstGeom prst="rect">
            <a:avLst/>
          </a:prstGeom>
          <a:noFill/>
        </p:spPr>
        <p:txBody>
          <a:bodyPr wrap="square">
            <a:spAutoFit/>
          </a:bodyPr>
          <a:lstStyle/>
          <a:p>
            <a:r>
              <a:rPr lang="en-US" altLang="zh-CN" sz="1800">
                <a:solidFill>
                  <a:srgbClr val="FFFFFF"/>
                </a:solidFill>
                <a:latin typeface="Arial" panose="020B0604020202020204" pitchFamily="34" charset="0"/>
                <a:ea typeface="微软雅黑" panose="020B0503020204020204" pitchFamily="34" charset="-122"/>
              </a:rPr>
              <a:t>2023.11.07</a:t>
            </a:r>
            <a:endParaRPr lang="en-CN" dirty="0"/>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47769"/>
            <a:ext cx="11195049" cy="2974019"/>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自注意力（</a:t>
            </a:r>
            <a:r>
              <a:rPr lang="en-US" altLang="zh-CN" sz="2400" b="1" dirty="0">
                <a:solidFill>
                  <a:srgbClr val="0070C0"/>
                </a:solidFill>
                <a:latin typeface="Microsoft YaHei" panose="020B0503020204020204" pitchFamily="34" charset="-122"/>
                <a:ea typeface="Microsoft YaHei" panose="020B0503020204020204" pitchFamily="34" charset="-122"/>
              </a:rPr>
              <a:t>Self-Attention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操作是基于</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的机器翻译模型的基本操作，在源语言的编码和目标语言的生成中频繁地被使用以建模源语言、目标语言任意两个单词之间的依赖关系。</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将由单词语义嵌入及其位置编码叠加得到的输入表示为                  ，为了实现对上下文语义依赖的建模，引入自注意力机制涉及的三个元素：查询    （</a:t>
            </a:r>
            <a:r>
              <a:rPr lang="en-US" altLang="zh-CN" sz="2400" dirty="0">
                <a:latin typeface="Microsoft YaHei" panose="020B0503020204020204" pitchFamily="34" charset="-122"/>
                <a:ea typeface="Microsoft YaHei" panose="020B0503020204020204" pitchFamily="34" charset="-122"/>
              </a:rPr>
              <a:t>Query</a:t>
            </a:r>
            <a:r>
              <a:rPr lang="zh-CN" altLang="en-US" sz="2400" dirty="0">
                <a:latin typeface="Microsoft YaHei" panose="020B0503020204020204" pitchFamily="34" charset="-122"/>
                <a:ea typeface="Microsoft YaHei" panose="020B0503020204020204" pitchFamily="34" charset="-122"/>
              </a:rPr>
              <a:t>）、键      （</a:t>
            </a:r>
            <a:r>
              <a:rPr lang="en-US" altLang="zh-CN" sz="2400" dirty="0">
                <a:latin typeface="Microsoft YaHei" panose="020B0503020204020204" pitchFamily="34" charset="-122"/>
                <a:ea typeface="Microsoft YaHei" panose="020B0503020204020204" pitchFamily="34" charset="-122"/>
              </a:rPr>
              <a:t>Key</a:t>
            </a:r>
            <a:r>
              <a:rPr lang="zh-CN" altLang="en-US" sz="2400" dirty="0">
                <a:latin typeface="Microsoft YaHei" panose="020B0503020204020204" pitchFamily="34" charset="-122"/>
                <a:ea typeface="Microsoft YaHei" panose="020B0503020204020204" pitchFamily="34" charset="-122"/>
              </a:rPr>
              <a:t>）和值      （</a:t>
            </a:r>
            <a:r>
              <a:rPr lang="en-US" altLang="zh-CN" sz="2400" dirty="0">
                <a:latin typeface="Microsoft YaHei" panose="020B0503020204020204" pitchFamily="34" charset="-122"/>
                <a:ea typeface="Microsoft YaHei" panose="020B0503020204020204" pitchFamily="34" charset="-122"/>
              </a:rPr>
              <a:t>Value</a:t>
            </a:r>
            <a:r>
              <a:rPr lang="zh-CN" altLang="en-US" sz="2400" dirty="0">
                <a:latin typeface="Microsoft YaHei" panose="020B0503020204020204" pitchFamily="34" charset="-122"/>
                <a:ea typeface="Microsoft YaHei" panose="020B0503020204020204" pitchFamily="34" charset="-122"/>
              </a:rPr>
              <a:t>）</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注意力层</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1D3191DE-9B68-8774-5C30-164019F4C33C}"/>
              </a:ext>
            </a:extLst>
          </p:cNvPr>
          <p:cNvPicPr>
            <a:picLocks noChangeAspect="1"/>
          </p:cNvPicPr>
          <p:nvPr/>
        </p:nvPicPr>
        <p:blipFill>
          <a:blip r:embed="rId3"/>
          <a:stretch>
            <a:fillRect/>
          </a:stretch>
        </p:blipFill>
        <p:spPr>
          <a:xfrm>
            <a:off x="7899400" y="2682834"/>
            <a:ext cx="1422400" cy="304800"/>
          </a:xfrm>
          <a:prstGeom prst="rect">
            <a:avLst/>
          </a:prstGeom>
        </p:spPr>
      </p:pic>
      <p:pic>
        <p:nvPicPr>
          <p:cNvPr id="5" name="Picture 4">
            <a:extLst>
              <a:ext uri="{FF2B5EF4-FFF2-40B4-BE49-F238E27FC236}">
                <a16:creationId xmlns:a16="http://schemas.microsoft.com/office/drawing/2014/main" id="{656225AA-9A85-A0B4-A9A2-EDFE4A2D8D06}"/>
              </a:ext>
            </a:extLst>
          </p:cNvPr>
          <p:cNvPicPr>
            <a:picLocks noChangeAspect="1"/>
          </p:cNvPicPr>
          <p:nvPr/>
        </p:nvPicPr>
        <p:blipFill>
          <a:blip r:embed="rId4"/>
          <a:stretch>
            <a:fillRect/>
          </a:stretch>
        </p:blipFill>
        <p:spPr>
          <a:xfrm>
            <a:off x="9545122" y="3251200"/>
            <a:ext cx="203200" cy="177800"/>
          </a:xfrm>
          <a:prstGeom prst="rect">
            <a:avLst/>
          </a:prstGeom>
        </p:spPr>
      </p:pic>
      <p:pic>
        <p:nvPicPr>
          <p:cNvPr id="15" name="Picture 14">
            <a:extLst>
              <a:ext uri="{FF2B5EF4-FFF2-40B4-BE49-F238E27FC236}">
                <a16:creationId xmlns:a16="http://schemas.microsoft.com/office/drawing/2014/main" id="{4D23406F-AF0A-F131-7EF1-6BF821F5FC39}"/>
              </a:ext>
            </a:extLst>
          </p:cNvPr>
          <p:cNvPicPr>
            <a:picLocks noChangeAspect="1"/>
          </p:cNvPicPr>
          <p:nvPr/>
        </p:nvPicPr>
        <p:blipFill>
          <a:blip r:embed="rId5"/>
          <a:stretch>
            <a:fillRect/>
          </a:stretch>
        </p:blipFill>
        <p:spPr>
          <a:xfrm>
            <a:off x="1043956" y="3647209"/>
            <a:ext cx="215900" cy="228600"/>
          </a:xfrm>
          <a:prstGeom prst="rect">
            <a:avLst/>
          </a:prstGeom>
        </p:spPr>
      </p:pic>
      <p:pic>
        <p:nvPicPr>
          <p:cNvPr id="16" name="Picture 15">
            <a:extLst>
              <a:ext uri="{FF2B5EF4-FFF2-40B4-BE49-F238E27FC236}">
                <a16:creationId xmlns:a16="http://schemas.microsoft.com/office/drawing/2014/main" id="{39333E98-2638-3467-5B07-951FA5B6734F}"/>
              </a:ext>
            </a:extLst>
          </p:cNvPr>
          <p:cNvPicPr>
            <a:picLocks noChangeAspect="1"/>
          </p:cNvPicPr>
          <p:nvPr/>
        </p:nvPicPr>
        <p:blipFill>
          <a:blip r:embed="rId6"/>
          <a:stretch>
            <a:fillRect/>
          </a:stretch>
        </p:blipFill>
        <p:spPr>
          <a:xfrm>
            <a:off x="3292352" y="3710709"/>
            <a:ext cx="215900" cy="165100"/>
          </a:xfrm>
          <a:prstGeom prst="rect">
            <a:avLst/>
          </a:prstGeom>
        </p:spPr>
      </p:pic>
      <p:pic>
        <p:nvPicPr>
          <p:cNvPr id="18" name="Picture 17">
            <a:extLst>
              <a:ext uri="{FF2B5EF4-FFF2-40B4-BE49-F238E27FC236}">
                <a16:creationId xmlns:a16="http://schemas.microsoft.com/office/drawing/2014/main" id="{70BA9164-1B08-C38C-8EC1-5E6ADB44AC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3324" y="3975100"/>
            <a:ext cx="4318000" cy="2882900"/>
          </a:xfrm>
          <a:prstGeom prst="rect">
            <a:avLst/>
          </a:prstGeom>
        </p:spPr>
      </p:pic>
    </p:spTree>
    <p:extLst>
      <p:ext uri="{BB962C8B-B14F-4D97-AF65-F5344CB8AC3E}">
        <p14:creationId xmlns:p14="http://schemas.microsoft.com/office/powerpoint/2010/main" val="281282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47769"/>
            <a:ext cx="11195049" cy="35895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为了得到编码单词 </a:t>
            </a:r>
            <a:r>
              <a:rPr lang="en-US" altLang="zh-CN" sz="2400" b="1" i="1" dirty="0">
                <a:latin typeface="Microsoft YaHei" panose="020B0503020204020204" pitchFamily="34" charset="-122"/>
                <a:ea typeface="Microsoft YaHei" panose="020B0503020204020204" pitchFamily="34" charset="-122"/>
              </a:rPr>
              <a:t>x</a:t>
            </a:r>
            <a:r>
              <a:rPr lang="en-US" altLang="zh-CN" sz="2400" baseline="-25000" dirty="0">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时所需要关注的上下文信息，通过位置</a:t>
            </a:r>
            <a:r>
              <a:rPr lang="en-US" altLang="zh-CN" sz="2400" dirty="0" err="1">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查询向量与其他位置的键向量做点积得到匹配分数 </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为了防止过大的匹配分数在后续</a:t>
            </a:r>
            <a:r>
              <a:rPr lang="en-US" altLang="zh-CN" sz="2400" dirty="0" err="1">
                <a:latin typeface="Microsoft YaHei" panose="020B0503020204020204" pitchFamily="34" charset="-122"/>
                <a:ea typeface="Microsoft YaHei" panose="020B0503020204020204" pitchFamily="34" charset="-122"/>
              </a:rPr>
              <a:t>Softmax</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计算过程中导致的梯度爆炸及收敛效率差的问题，这些得分会除以放缩因子      以稳定优化</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放缩后的得分经过</a:t>
            </a:r>
            <a:r>
              <a:rPr lang="en-US" altLang="zh-CN" sz="2400" dirty="0" err="1">
                <a:latin typeface="Microsoft YaHei" panose="020B0503020204020204" pitchFamily="34" charset="-122"/>
                <a:ea typeface="Microsoft YaHei" panose="020B0503020204020204" pitchFamily="34" charset="-122"/>
              </a:rPr>
              <a:t>Softmax</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归一化为概率，与其他位置的值向量相乘来聚合希望关注的上下文信息，并最小化不相关信息的干扰。上述计算过程可以被形式化地表述如下：</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注意力层</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07833DA5-1E49-6BDC-B632-ADE54B9B1462}"/>
              </a:ext>
            </a:extLst>
          </p:cNvPr>
          <p:cNvPicPr>
            <a:picLocks noChangeAspect="1"/>
          </p:cNvPicPr>
          <p:nvPr/>
        </p:nvPicPr>
        <p:blipFill>
          <a:blip r:embed="rId3"/>
          <a:stretch>
            <a:fillRect/>
          </a:stretch>
        </p:blipFill>
        <p:spPr>
          <a:xfrm>
            <a:off x="4577443" y="1645804"/>
            <a:ext cx="2514600" cy="241300"/>
          </a:xfrm>
          <a:prstGeom prst="rect">
            <a:avLst/>
          </a:prstGeom>
        </p:spPr>
      </p:pic>
      <p:pic>
        <p:nvPicPr>
          <p:cNvPr id="14" name="Picture 13">
            <a:extLst>
              <a:ext uri="{FF2B5EF4-FFF2-40B4-BE49-F238E27FC236}">
                <a16:creationId xmlns:a16="http://schemas.microsoft.com/office/drawing/2014/main" id="{A92E8005-31E3-3412-76E8-F52DAA146684}"/>
              </a:ext>
            </a:extLst>
          </p:cNvPr>
          <p:cNvPicPr>
            <a:picLocks noChangeAspect="1"/>
          </p:cNvPicPr>
          <p:nvPr/>
        </p:nvPicPr>
        <p:blipFill>
          <a:blip r:embed="rId4"/>
          <a:stretch>
            <a:fillRect/>
          </a:stretch>
        </p:blipFill>
        <p:spPr>
          <a:xfrm>
            <a:off x="5449125" y="2690009"/>
            <a:ext cx="330200" cy="266700"/>
          </a:xfrm>
          <a:prstGeom prst="rect">
            <a:avLst/>
          </a:prstGeom>
        </p:spPr>
      </p:pic>
      <p:pic>
        <p:nvPicPr>
          <p:cNvPr id="17" name="Picture 16">
            <a:extLst>
              <a:ext uri="{FF2B5EF4-FFF2-40B4-BE49-F238E27FC236}">
                <a16:creationId xmlns:a16="http://schemas.microsoft.com/office/drawing/2014/main" id="{E004B2D4-D64A-CC6D-E96B-32B93953D7AE}"/>
              </a:ext>
            </a:extLst>
          </p:cNvPr>
          <p:cNvPicPr>
            <a:picLocks noChangeAspect="1"/>
          </p:cNvPicPr>
          <p:nvPr/>
        </p:nvPicPr>
        <p:blipFill>
          <a:blip r:embed="rId5"/>
          <a:stretch>
            <a:fillRect/>
          </a:stretch>
        </p:blipFill>
        <p:spPr>
          <a:xfrm>
            <a:off x="3207575" y="4577196"/>
            <a:ext cx="5143500" cy="635000"/>
          </a:xfrm>
          <a:prstGeom prst="rect">
            <a:avLst/>
          </a:prstGeom>
        </p:spPr>
      </p:pic>
    </p:spTree>
    <p:extLst>
      <p:ext uri="{BB962C8B-B14F-4D97-AF65-F5344CB8AC3E}">
        <p14:creationId xmlns:p14="http://schemas.microsoft.com/office/powerpoint/2010/main" val="3974728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47769"/>
            <a:ext cx="11195049" cy="312790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为了进一步增强自注意力机制聚合上下文信息的能力，提出了</a:t>
            </a:r>
            <a:r>
              <a:rPr lang="zh-CN" altLang="en-US" sz="2400" b="1" dirty="0">
                <a:solidFill>
                  <a:srgbClr val="0070C0"/>
                </a:solidFill>
                <a:latin typeface="Microsoft YaHei" panose="020B0503020204020204" pitchFamily="34" charset="-122"/>
                <a:ea typeface="Microsoft YaHei" panose="020B0503020204020204" pitchFamily="34" charset="-122"/>
              </a:rPr>
              <a:t>多头自注意力（</a:t>
            </a:r>
            <a:r>
              <a:rPr lang="en-US" altLang="zh-CN" sz="2400" b="1" dirty="0">
                <a:solidFill>
                  <a:srgbClr val="0070C0"/>
                </a:solidFill>
                <a:latin typeface="Microsoft YaHei" panose="020B0503020204020204" pitchFamily="34" charset="-122"/>
                <a:ea typeface="Microsoft YaHei" panose="020B0503020204020204" pitchFamily="34" charset="-122"/>
              </a:rPr>
              <a:t>Multi-head Attention</a:t>
            </a:r>
            <a:r>
              <a:rPr lang="zh-CN" altLang="en-US" sz="2400" b="1" dirty="0">
                <a:solidFill>
                  <a:srgbClr val="0070C0"/>
                </a:solidFill>
                <a:latin typeface="Microsoft YaHei" panose="020B0503020204020204" pitchFamily="34" charset="-122"/>
                <a:ea typeface="Microsoft YaHei" panose="020B0503020204020204" pitchFamily="34" charset="-122"/>
              </a:rPr>
              <a:t>）机制</a:t>
            </a:r>
            <a:r>
              <a:rPr lang="zh-CN" altLang="en-US" sz="2400" dirty="0">
                <a:latin typeface="Microsoft YaHei" panose="020B0503020204020204" pitchFamily="34" charset="-122"/>
                <a:ea typeface="Microsoft YaHei" panose="020B0503020204020204" pitchFamily="34" charset="-122"/>
              </a:rPr>
              <a:t>，以关注上下文的不同侧面。</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具体来说，上下文中每一个单词的表示 </a:t>
            </a:r>
            <a:r>
              <a:rPr lang="en-US" altLang="zh-CN" sz="2400" b="1" i="1" dirty="0">
                <a:latin typeface="Microsoft YaHei" panose="020B0503020204020204" pitchFamily="34" charset="-122"/>
                <a:ea typeface="Microsoft YaHei" panose="020B0503020204020204" pitchFamily="34" charset="-122"/>
              </a:rPr>
              <a:t>x</a:t>
            </a:r>
            <a:r>
              <a:rPr lang="en-US" altLang="zh-CN" sz="2400" baseline="-25000" dirty="0">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经过多组线性                           映射到不同的表示子空间中</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线性变换                        用于综合不同子空间中的上下文表示并形成自注意力层最终的输出</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注意力层</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391B7CE7-E50E-8790-AB29-E4CDA85AC13C}"/>
              </a:ext>
            </a:extLst>
          </p:cNvPr>
          <p:cNvPicPr>
            <a:picLocks noChangeAspect="1"/>
          </p:cNvPicPr>
          <p:nvPr/>
        </p:nvPicPr>
        <p:blipFill>
          <a:blip r:embed="rId3"/>
          <a:stretch>
            <a:fillRect/>
          </a:stretch>
        </p:blipFill>
        <p:spPr>
          <a:xfrm>
            <a:off x="7961333" y="2175045"/>
            <a:ext cx="2349500" cy="368300"/>
          </a:xfrm>
          <a:prstGeom prst="rect">
            <a:avLst/>
          </a:prstGeom>
        </p:spPr>
      </p:pic>
      <p:pic>
        <p:nvPicPr>
          <p:cNvPr id="15" name="Picture 14">
            <a:extLst>
              <a:ext uri="{FF2B5EF4-FFF2-40B4-BE49-F238E27FC236}">
                <a16:creationId xmlns:a16="http://schemas.microsoft.com/office/drawing/2014/main" id="{5D020351-904C-F56E-B7EA-69E1D0B3C6C8}"/>
              </a:ext>
            </a:extLst>
          </p:cNvPr>
          <p:cNvPicPr>
            <a:picLocks noChangeAspect="1"/>
          </p:cNvPicPr>
          <p:nvPr/>
        </p:nvPicPr>
        <p:blipFill>
          <a:blip r:embed="rId4"/>
          <a:stretch>
            <a:fillRect/>
          </a:stretch>
        </p:blipFill>
        <p:spPr>
          <a:xfrm>
            <a:off x="1919167" y="3295650"/>
            <a:ext cx="1803400" cy="266700"/>
          </a:xfrm>
          <a:prstGeom prst="rect">
            <a:avLst/>
          </a:prstGeom>
        </p:spPr>
      </p:pic>
      <p:pic>
        <p:nvPicPr>
          <p:cNvPr id="16" name="Picture 15">
            <a:extLst>
              <a:ext uri="{FF2B5EF4-FFF2-40B4-BE49-F238E27FC236}">
                <a16:creationId xmlns:a16="http://schemas.microsoft.com/office/drawing/2014/main" id="{D20BED58-B8DA-EC71-1566-D07D91EF9EDD}"/>
              </a:ext>
            </a:extLst>
          </p:cNvPr>
          <p:cNvPicPr>
            <a:picLocks noChangeAspect="1"/>
          </p:cNvPicPr>
          <p:nvPr/>
        </p:nvPicPr>
        <p:blipFill>
          <a:blip r:embed="rId5"/>
          <a:stretch>
            <a:fillRect/>
          </a:stretch>
        </p:blipFill>
        <p:spPr>
          <a:xfrm>
            <a:off x="1915853" y="3761145"/>
            <a:ext cx="1422400" cy="304800"/>
          </a:xfrm>
          <a:prstGeom prst="rect">
            <a:avLst/>
          </a:prstGeom>
        </p:spPr>
      </p:pic>
    </p:spTree>
    <p:extLst>
      <p:ext uri="{BB962C8B-B14F-4D97-AF65-F5344CB8AC3E}">
        <p14:creationId xmlns:p14="http://schemas.microsoft.com/office/powerpoint/2010/main" val="320970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注意力层</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ECB56022-0C16-2946-11F1-8478F6BEF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8" y="967335"/>
            <a:ext cx="5283200" cy="5384800"/>
          </a:xfrm>
          <a:prstGeom prst="rect">
            <a:avLst/>
          </a:prstGeom>
        </p:spPr>
      </p:pic>
      <p:pic>
        <p:nvPicPr>
          <p:cNvPr id="17" name="Picture 16">
            <a:extLst>
              <a:ext uri="{FF2B5EF4-FFF2-40B4-BE49-F238E27FC236}">
                <a16:creationId xmlns:a16="http://schemas.microsoft.com/office/drawing/2014/main" id="{D843D695-96EC-A275-8467-6AF2932EC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175" y="1074819"/>
            <a:ext cx="5334000" cy="2933700"/>
          </a:xfrm>
          <a:prstGeom prst="rect">
            <a:avLst/>
          </a:prstGeom>
        </p:spPr>
      </p:pic>
    </p:spTree>
    <p:extLst>
      <p:ext uri="{BB962C8B-B14F-4D97-AF65-F5344CB8AC3E}">
        <p14:creationId xmlns:p14="http://schemas.microsoft.com/office/powerpoint/2010/main" val="283632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47769"/>
            <a:ext cx="11195049" cy="1435136"/>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前馈层（</a:t>
            </a:r>
            <a:r>
              <a:rPr lang="en-US" altLang="zh-CN" sz="2400" b="1" dirty="0">
                <a:solidFill>
                  <a:srgbClr val="0070C0"/>
                </a:solidFill>
                <a:latin typeface="Microsoft YaHei" panose="020B0503020204020204" pitchFamily="34" charset="-122"/>
                <a:ea typeface="Microsoft YaHei" panose="020B0503020204020204" pitchFamily="34" charset="-122"/>
              </a:rPr>
              <a:t>Feed-Forward</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a:solidFill>
                  <a:srgbClr val="0070C0"/>
                </a:solidFill>
                <a:latin typeface="Microsoft YaHei" panose="020B0503020204020204" pitchFamily="34" charset="-122"/>
                <a:ea typeface="Microsoft YaHei" panose="020B0503020204020204" pitchFamily="34" charset="-122"/>
              </a:rPr>
              <a:t>Network,</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a:solidFill>
                  <a:srgbClr val="0070C0"/>
                </a:solidFill>
                <a:latin typeface="Microsoft YaHei" panose="020B0503020204020204" pitchFamily="34" charset="-122"/>
                <a:ea typeface="Microsoft YaHei" panose="020B0503020204020204" pitchFamily="34" charset="-122"/>
              </a:rPr>
              <a:t>FFN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接收自注意力子层的输出作为输入，并通过一个带有 </a:t>
            </a:r>
            <a:r>
              <a:rPr lang="en-US" altLang="zh-CN" sz="2400" dirty="0" err="1">
                <a:latin typeface="Microsoft YaHei" panose="020B0503020204020204" pitchFamily="34" charset="-122"/>
                <a:ea typeface="Microsoft YaHei" panose="020B0503020204020204" pitchFamily="34" charset="-122"/>
              </a:rPr>
              <a:t>ReLU</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激活函数的两层全连接网络对输入进行更复杂的非线性变换。实验证明，这一非线性变换会对模型最终的性能产生重要的影响。</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前馈层</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BB8F97CE-1CAD-5080-F64F-71D6E90C1246}"/>
              </a:ext>
            </a:extLst>
          </p:cNvPr>
          <p:cNvPicPr>
            <a:picLocks noChangeAspect="1"/>
          </p:cNvPicPr>
          <p:nvPr/>
        </p:nvPicPr>
        <p:blipFill>
          <a:blip r:embed="rId3"/>
          <a:stretch>
            <a:fillRect/>
          </a:stretch>
        </p:blipFill>
        <p:spPr>
          <a:xfrm>
            <a:off x="3605211" y="2830863"/>
            <a:ext cx="4749800" cy="317500"/>
          </a:xfrm>
          <a:prstGeom prst="rect">
            <a:avLst/>
          </a:prstGeom>
        </p:spPr>
      </p:pic>
      <p:sp>
        <p:nvSpPr>
          <p:cNvPr id="14" name="TextBox 13">
            <a:extLst>
              <a:ext uri="{FF2B5EF4-FFF2-40B4-BE49-F238E27FC236}">
                <a16:creationId xmlns:a16="http://schemas.microsoft.com/office/drawing/2014/main" id="{A50C19EB-ABCB-1997-4327-6EF84A8FF157}"/>
              </a:ext>
            </a:extLst>
          </p:cNvPr>
          <p:cNvSpPr txBox="1"/>
          <p:nvPr/>
        </p:nvSpPr>
        <p:spPr>
          <a:xfrm>
            <a:off x="382587" y="3601702"/>
            <a:ext cx="11098213"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实验结果表明，增大前馈子层隐状态的维度有利于提高最终翻译结果的质量，因此，前馈子层隐状态的维度一般比自注意力子层要大。</a:t>
            </a:r>
          </a:p>
        </p:txBody>
      </p:sp>
    </p:spTree>
    <p:extLst>
      <p:ext uri="{BB962C8B-B14F-4D97-AF65-F5344CB8AC3E}">
        <p14:creationId xmlns:p14="http://schemas.microsoft.com/office/powerpoint/2010/main" val="266598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B3746A-2B8A-1FD7-29ED-8116E76ED77F}"/>
              </a:ext>
            </a:extLst>
          </p:cNvPr>
          <p:cNvPicPr>
            <a:picLocks noChangeAspect="1"/>
          </p:cNvPicPr>
          <p:nvPr/>
        </p:nvPicPr>
        <p:blipFill rotWithShape="1">
          <a:blip r:embed="rId3">
            <a:extLst>
              <a:ext uri="{28A0092B-C50C-407E-A947-70E740481C1C}">
                <a14:useLocalDpi xmlns:a14="http://schemas.microsoft.com/office/drawing/2010/main" val="0"/>
              </a:ext>
            </a:extLst>
          </a:blip>
          <a:srcRect t="14341"/>
          <a:stretch/>
        </p:blipFill>
        <p:spPr>
          <a:xfrm>
            <a:off x="2140938" y="4325910"/>
            <a:ext cx="8211915" cy="1002469"/>
          </a:xfrm>
          <a:prstGeom prst="rect">
            <a:avLst/>
          </a:prstGeom>
        </p:spPr>
      </p:pic>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前馈层</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CBD2DF01-9F0D-04DA-7126-41E1CC99F432}"/>
              </a:ext>
            </a:extLst>
          </p:cNvPr>
          <p:cNvPicPr>
            <a:picLocks noChangeAspect="1"/>
          </p:cNvPicPr>
          <p:nvPr/>
        </p:nvPicPr>
        <p:blipFill rotWithShape="1">
          <a:blip r:embed="rId4">
            <a:extLst>
              <a:ext uri="{28A0092B-C50C-407E-A947-70E740481C1C}">
                <a14:useLocalDpi xmlns:a14="http://schemas.microsoft.com/office/drawing/2010/main" val="0"/>
              </a:ext>
            </a:extLst>
          </a:blip>
          <a:srcRect b="8083"/>
          <a:stretch/>
        </p:blipFill>
        <p:spPr>
          <a:xfrm>
            <a:off x="2140938" y="1533083"/>
            <a:ext cx="8311092" cy="2789535"/>
          </a:xfrm>
          <a:prstGeom prst="rect">
            <a:avLst/>
          </a:prstGeom>
        </p:spPr>
      </p:pic>
    </p:spTree>
    <p:extLst>
      <p:ext uri="{BB962C8B-B14F-4D97-AF65-F5344CB8AC3E}">
        <p14:creationId xmlns:p14="http://schemas.microsoft.com/office/powerpoint/2010/main" val="154400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47769"/>
            <a:ext cx="11195049" cy="343568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结构组成的网络结构通常都非常庞大。编码器和解码器均由很多层基本的</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块组成，每一层中都包含复杂的非线性映射，这就导致模型的训练比较困难。</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因此，研究人员在</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块中进一步引入了</a:t>
            </a:r>
            <a:r>
              <a:rPr lang="zh-CN" altLang="en-US" sz="2400" b="1" dirty="0">
                <a:solidFill>
                  <a:srgbClr val="0070C0"/>
                </a:solidFill>
                <a:latin typeface="Microsoft YaHei" panose="020B0503020204020204" pitchFamily="34" charset="-122"/>
                <a:ea typeface="Microsoft YaHei" panose="020B0503020204020204" pitchFamily="34" charset="-122"/>
              </a:rPr>
              <a:t>残差连接与层归一化技术</a:t>
            </a:r>
            <a:r>
              <a:rPr lang="zh-CN" altLang="en-US" sz="2400" dirty="0">
                <a:latin typeface="Microsoft YaHei" panose="020B0503020204020204" pitchFamily="34" charset="-122"/>
                <a:ea typeface="Microsoft YaHei" panose="020B0503020204020204" pitchFamily="34" charset="-122"/>
              </a:rPr>
              <a:t>，以进一步提升训练的稳定性。具体来说，残差连接主要是指使用一条直连通道直接将对应子层的输入连接到输出，避免在优化过程中因网络过深而产生潜在的梯度消失问题：</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残差连接与层归一化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F9EB8263-0CF9-DADF-C8A6-34BA55AF39B4}"/>
              </a:ext>
            </a:extLst>
          </p:cNvPr>
          <p:cNvPicPr>
            <a:picLocks noChangeAspect="1"/>
          </p:cNvPicPr>
          <p:nvPr/>
        </p:nvPicPr>
        <p:blipFill>
          <a:blip r:embed="rId3"/>
          <a:stretch>
            <a:fillRect/>
          </a:stretch>
        </p:blipFill>
        <p:spPr>
          <a:xfrm>
            <a:off x="4814933" y="4299302"/>
            <a:ext cx="2349500" cy="368300"/>
          </a:xfrm>
          <a:prstGeom prst="rect">
            <a:avLst/>
          </a:prstGeom>
        </p:spPr>
      </p:pic>
      <p:sp>
        <p:nvSpPr>
          <p:cNvPr id="15" name="TextBox 14">
            <a:extLst>
              <a:ext uri="{FF2B5EF4-FFF2-40B4-BE49-F238E27FC236}">
                <a16:creationId xmlns:a16="http://schemas.microsoft.com/office/drawing/2014/main" id="{0806F82D-2580-A7F3-9073-E69DFB5C98BD}"/>
              </a:ext>
            </a:extLst>
          </p:cNvPr>
          <p:cNvSpPr txBox="1"/>
          <p:nvPr/>
        </p:nvSpPr>
        <p:spPr>
          <a:xfrm>
            <a:off x="392158" y="483675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 </a:t>
            </a:r>
            <a:r>
              <a:rPr lang="en-US" sz="2400" dirty="0">
                <a:latin typeface="Microsoft YaHei" panose="020B0503020204020204" pitchFamily="34" charset="-122"/>
                <a:ea typeface="Microsoft YaHei" panose="020B0503020204020204" pitchFamily="34" charset="-122"/>
              </a:rPr>
              <a:t>x</a:t>
            </a:r>
            <a:r>
              <a:rPr lang="en-US" sz="2400" baseline="30000" dirty="0">
                <a:latin typeface="Microsoft YaHei" panose="020B0503020204020204" pitchFamily="34" charset="-122"/>
                <a:ea typeface="Microsoft YaHei" panose="020B0503020204020204" pitchFamily="34" charset="-122"/>
              </a:rPr>
              <a:t>l</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表示第 </a:t>
            </a:r>
            <a:r>
              <a:rPr lang="en-US" altLang="zh-CN" sz="2400" dirty="0">
                <a:latin typeface="Microsoft YaHei" panose="020B0503020204020204" pitchFamily="34" charset="-122"/>
                <a:ea typeface="Microsoft YaHei" panose="020B0503020204020204" pitchFamily="34" charset="-122"/>
              </a:rPr>
              <a:t>l</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层的输入，</a:t>
            </a:r>
            <a:r>
              <a:rPr lang="en-US" sz="2400" dirty="0">
                <a:latin typeface="Microsoft YaHei" panose="020B0503020204020204" pitchFamily="34" charset="-122"/>
                <a:ea typeface="Microsoft YaHei" panose="020B0503020204020204" pitchFamily="34" charset="-122"/>
              </a:rPr>
              <a:t>f(.) </a:t>
            </a:r>
            <a:r>
              <a:rPr lang="zh-CN" altLang="en-US" sz="2400" dirty="0">
                <a:latin typeface="Microsoft YaHei" panose="020B0503020204020204" pitchFamily="34" charset="-122"/>
                <a:ea typeface="Microsoft YaHei" panose="020B0503020204020204" pitchFamily="34" charset="-122"/>
              </a:rPr>
              <a:t>表示一个映射函数。此外，为了使每一层的输入</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输出稳定在一个合理的范围内，层归一化技术被进一步引入每个</a:t>
            </a:r>
            <a:r>
              <a:rPr lang="en-US"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块中：</a:t>
            </a:r>
          </a:p>
        </p:txBody>
      </p:sp>
      <p:pic>
        <p:nvPicPr>
          <p:cNvPr id="16" name="Picture 15">
            <a:extLst>
              <a:ext uri="{FF2B5EF4-FFF2-40B4-BE49-F238E27FC236}">
                <a16:creationId xmlns:a16="http://schemas.microsoft.com/office/drawing/2014/main" id="{4E59E5BA-C646-D314-4170-A9DBCB5C8ED9}"/>
              </a:ext>
            </a:extLst>
          </p:cNvPr>
          <p:cNvPicPr>
            <a:picLocks noChangeAspect="1"/>
          </p:cNvPicPr>
          <p:nvPr/>
        </p:nvPicPr>
        <p:blipFill>
          <a:blip r:embed="rId4"/>
          <a:stretch>
            <a:fillRect/>
          </a:stretch>
        </p:blipFill>
        <p:spPr>
          <a:xfrm>
            <a:off x="4565650" y="6000170"/>
            <a:ext cx="3060700" cy="571500"/>
          </a:xfrm>
          <a:prstGeom prst="rect">
            <a:avLst/>
          </a:prstGeom>
        </p:spPr>
      </p:pic>
    </p:spTree>
    <p:extLst>
      <p:ext uri="{BB962C8B-B14F-4D97-AF65-F5344CB8AC3E}">
        <p14:creationId xmlns:p14="http://schemas.microsoft.com/office/powerpoint/2010/main" val="417284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残差连接与层归一化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DA6D9AA7-502C-4BF5-684A-62034C3D5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570" y="1177348"/>
            <a:ext cx="8524859" cy="4503304"/>
          </a:xfrm>
          <a:prstGeom prst="rect">
            <a:avLst/>
          </a:prstGeom>
        </p:spPr>
      </p:pic>
    </p:spTree>
    <p:extLst>
      <p:ext uri="{BB962C8B-B14F-4D97-AF65-F5344CB8AC3E}">
        <p14:creationId xmlns:p14="http://schemas.microsoft.com/office/powerpoint/2010/main" val="388728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6198919" y="1570283"/>
            <a:ext cx="5378717" cy="328179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基于上述模块</a:t>
            </a:r>
            <a:r>
              <a:rPr lang="zh-CN" altLang="en-US" sz="2400">
                <a:latin typeface="Microsoft YaHei" panose="020B0503020204020204" pitchFamily="34" charset="-122"/>
                <a:ea typeface="Microsoft YaHei" panose="020B0503020204020204" pitchFamily="34" charset="-122"/>
              </a:rPr>
              <a:t>，根据 图</a:t>
            </a:r>
            <a:r>
              <a:rPr lang="en-US" altLang="zh-CN" sz="2400" dirty="0">
                <a:latin typeface="Microsoft YaHei" panose="020B0503020204020204" pitchFamily="34" charset="-122"/>
                <a:ea typeface="Microsoft YaHei" panose="020B0503020204020204" pitchFamily="34" charset="-122"/>
              </a:rPr>
              <a:t>2.1 </a:t>
            </a:r>
            <a:r>
              <a:rPr lang="zh-CN" altLang="en-US" sz="2400" dirty="0">
                <a:latin typeface="Microsoft YaHei" panose="020B0503020204020204" pitchFamily="34" charset="-122"/>
                <a:ea typeface="Microsoft YaHei" panose="020B0503020204020204" pitchFamily="34" charset="-122"/>
              </a:rPr>
              <a:t>给出的网络架构，编码器端较容易实现。相比于编码器端，解码器端更复杂。具体来说，解码器的每个</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块的第一个自注意力子层额外增加了注意力掩码，对应图中的</a:t>
            </a:r>
            <a:r>
              <a:rPr lang="zh-CN" altLang="en-US" sz="2400" b="1" dirty="0">
                <a:solidFill>
                  <a:srgbClr val="0070C0"/>
                </a:solidFill>
                <a:latin typeface="Microsoft YaHei" panose="020B0503020204020204" pitchFamily="34" charset="-122"/>
                <a:ea typeface="Microsoft YaHei" panose="020B0503020204020204" pitchFamily="34" charset="-122"/>
              </a:rPr>
              <a:t>掩码多头注意力（</a:t>
            </a:r>
            <a:r>
              <a:rPr lang="en-US" altLang="zh-CN" sz="2400" b="1" dirty="0">
                <a:solidFill>
                  <a:srgbClr val="0070C0"/>
                </a:solidFill>
                <a:latin typeface="Microsoft YaHei" panose="020B0503020204020204" pitchFamily="34" charset="-122"/>
                <a:ea typeface="Microsoft YaHei" panose="020B0503020204020204" pitchFamily="34" charset="-122"/>
              </a:rPr>
              <a:t>Masked Multi-Head Attention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部分</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编码器和解码器结构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E4A96AAB-C48E-04A3-7289-97A1320CE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1237774"/>
            <a:ext cx="5872348" cy="5288878"/>
          </a:xfrm>
          <a:prstGeom prst="rect">
            <a:avLst/>
          </a:prstGeom>
        </p:spPr>
      </p:pic>
    </p:spTree>
    <p:extLst>
      <p:ext uri="{BB962C8B-B14F-4D97-AF65-F5344CB8AC3E}">
        <p14:creationId xmlns:p14="http://schemas.microsoft.com/office/powerpoint/2010/main" val="23770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编码器和解码器结构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0ED10B16-4C94-7187-8838-FBFA9ED1885E}"/>
              </a:ext>
            </a:extLst>
          </p:cNvPr>
          <p:cNvSpPr txBox="1"/>
          <p:nvPr/>
        </p:nvSpPr>
        <p:spPr>
          <a:xfrm>
            <a:off x="382587" y="1047769"/>
            <a:ext cx="11195049" cy="3288785"/>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掩码多头注意力（</a:t>
            </a:r>
            <a:r>
              <a:rPr lang="en-US" altLang="zh-CN" sz="2400" dirty="0">
                <a:latin typeface="Microsoft YaHei" panose="020B0503020204020204" pitchFamily="34" charset="-122"/>
                <a:ea typeface="Microsoft YaHei" panose="020B0503020204020204" pitchFamily="34" charset="-122"/>
              </a:rPr>
              <a:t>Masked Multi-Head Attention</a:t>
            </a:r>
            <a:r>
              <a:rPr lang="zh-CN" altLang="en-US" sz="2400" dirty="0">
                <a:latin typeface="Microsoft YaHei" panose="020B0503020204020204" pitchFamily="34" charset="-122"/>
                <a:ea typeface="Microsoft YaHei" panose="020B0503020204020204" pitchFamily="34" charset="-122"/>
              </a:rPr>
              <a:t>）主要是因为在翻译的过程中，</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编码器端主要用于编码源语言序列的信息，而这个序列是完全已知的，因而编码器仅需要考虑如何融合上下文语义信息。</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解码器端则负责生成目标语言序列，这一生成过程是自回归的，即对于每一个单词的生成过程，仅有当前单词之前的目标语言序列是可以被观测的。</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这一额外增加的掩码是用来掩盖后续的文本信息的，以防模型在训练阶段直接看到后续的文本序列，进而无法得到有效的训练。</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6579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大语言模型基础</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129874"/>
            <a:ext cx="11195049" cy="4435958"/>
          </a:xfrm>
          <a:prstGeom prst="rect">
            <a:avLst/>
          </a:prstGeom>
          <a:noFill/>
        </p:spPr>
        <p:txBody>
          <a:bodyPr wrap="square">
            <a:spAutoFit/>
          </a:bodyPr>
          <a:lstStyle/>
          <a:p>
            <a:pPr algn="just">
              <a:lnSpc>
                <a:spcPct val="125000"/>
              </a:lnSpc>
            </a:pPr>
            <a:r>
              <a:rPr lang="zh-CN" altLang="en-US" sz="2400" b="1" dirty="0">
                <a:solidFill>
                  <a:srgbClr val="0070C0"/>
                </a:solidFill>
                <a:latin typeface="Microsoft YaHei" panose="020B0503020204020204" pitchFamily="34" charset="-122"/>
                <a:ea typeface="Microsoft YaHei" panose="020B0503020204020204" pitchFamily="34" charset="-122"/>
              </a:rPr>
              <a:t>语言模型的目标</a:t>
            </a:r>
            <a:r>
              <a:rPr lang="zh-CN" altLang="en-US" sz="2400" dirty="0">
                <a:effectLst/>
                <a:latin typeface="Microsoft YaHei" panose="020B0503020204020204" pitchFamily="34" charset="-122"/>
                <a:ea typeface="Microsoft YaHei" panose="020B0503020204020204" pitchFamily="34" charset="-122"/>
              </a:rPr>
              <a:t>是建模自然语言的概率分布，在自然语言处理研究中具有重要的作用，是自然语言处理的基础任务之一。包括：</a:t>
            </a:r>
            <a:endParaRPr lang="en-US" altLang="zh-CN" sz="2400" dirty="0">
              <a:effectLst/>
              <a:latin typeface="Microsoft YaHei" panose="020B0503020204020204" pitchFamily="34" charset="-122"/>
              <a:ea typeface="Microsoft YaHei" panose="020B0503020204020204" pitchFamily="34" charset="-122"/>
            </a:endParaRPr>
          </a:p>
          <a:p>
            <a:pPr marL="800100" lvl="1" indent="-342900" algn="just">
              <a:lnSpc>
                <a:spcPct val="125000"/>
              </a:lnSpc>
              <a:buFont typeface="Arial" panose="020B0604020202020204" pitchFamily="34" charset="0"/>
              <a:buChar char="•"/>
            </a:pPr>
            <a:r>
              <a:rPr lang="en-US" altLang="zh-CN" sz="2000" dirty="0">
                <a:effectLst/>
                <a:latin typeface="Microsoft YaHei" panose="020B0503020204020204" pitchFamily="34" charset="-122"/>
                <a:ea typeface="Microsoft YaHei" panose="020B0503020204020204" pitchFamily="34" charset="-122"/>
              </a:rPr>
              <a:t>n</a:t>
            </a:r>
            <a:r>
              <a:rPr lang="zh-CN" altLang="en-US" sz="2000" dirty="0">
                <a:effectLst/>
                <a:latin typeface="Microsoft YaHei" panose="020B0503020204020204" pitchFamily="34" charset="-122"/>
                <a:ea typeface="Microsoft YaHei" panose="020B0503020204020204" pitchFamily="34" charset="-122"/>
              </a:rPr>
              <a:t>元语言模型（</a:t>
            </a:r>
            <a:r>
              <a:rPr lang="en-US" altLang="zh-CN" sz="2000" dirty="0">
                <a:effectLst/>
                <a:latin typeface="Microsoft YaHei" panose="020B0503020204020204" pitchFamily="34" charset="-122"/>
                <a:ea typeface="Microsoft YaHei" panose="020B0503020204020204" pitchFamily="34" charset="-122"/>
              </a:rPr>
              <a:t>n-gram Language Models</a:t>
            </a:r>
            <a:r>
              <a:rPr lang="zh-CN" altLang="en-US" sz="2000" dirty="0">
                <a:effectLst/>
                <a:latin typeface="Microsoft YaHei" panose="020B0503020204020204" pitchFamily="34" charset="-122"/>
                <a:ea typeface="Microsoft YaHei" panose="020B0503020204020204" pitchFamily="34" charset="-122"/>
              </a:rPr>
              <a:t>）</a:t>
            </a:r>
            <a:endParaRPr lang="en-US" altLang="zh-CN" sz="2000" dirty="0">
              <a:effectLst/>
              <a:latin typeface="Microsoft YaHei" panose="020B0503020204020204" pitchFamily="34" charset="-122"/>
              <a:ea typeface="Microsoft YaHei" panose="020B0503020204020204" pitchFamily="34" charset="-122"/>
            </a:endParaRPr>
          </a:p>
          <a:p>
            <a:pPr marL="800100" lvl="1" indent="-342900" algn="just">
              <a:lnSpc>
                <a:spcPct val="125000"/>
              </a:lnSpc>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神经语言模型</a:t>
            </a:r>
            <a:endParaRPr lang="en-US" altLang="zh-CN" sz="2000" dirty="0">
              <a:effectLst/>
              <a:latin typeface="Microsoft YaHei" panose="020B0503020204020204" pitchFamily="34" charset="-122"/>
              <a:ea typeface="Microsoft YaHei" panose="020B0503020204020204" pitchFamily="34" charset="-122"/>
            </a:endParaRPr>
          </a:p>
          <a:p>
            <a:pPr marL="800100" lvl="1" indent="-342900" algn="just">
              <a:lnSpc>
                <a:spcPct val="125000"/>
              </a:lnSpc>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预训练语言模型</a:t>
            </a:r>
            <a:endParaRPr lang="en-US" altLang="zh-CN" sz="2000" dirty="0">
              <a:effectLst/>
              <a:latin typeface="Microsoft YaHei" panose="020B0503020204020204" pitchFamily="34" charset="-122"/>
              <a:ea typeface="Microsoft YaHei" panose="020B0503020204020204" pitchFamily="34" charset="-122"/>
            </a:endParaRPr>
          </a:p>
          <a:p>
            <a:pPr algn="just">
              <a:lnSpc>
                <a:spcPct val="125000"/>
              </a:lnSpc>
            </a:pPr>
            <a:endParaRPr lang="en-US" altLang="zh-CN" sz="2400" dirty="0">
              <a:effectLst/>
              <a:latin typeface="Microsoft YaHei" panose="020B0503020204020204" pitchFamily="34" charset="-122"/>
              <a:ea typeface="Microsoft YaHei" panose="020B0503020204020204" pitchFamily="34" charset="-122"/>
            </a:endParaRPr>
          </a:p>
          <a:p>
            <a:pPr algn="just">
              <a:lnSpc>
                <a:spcPct val="125000"/>
              </a:lnSpc>
            </a:pPr>
            <a:r>
              <a:rPr lang="zh-CN" altLang="en-US" sz="2400" dirty="0">
                <a:effectLst/>
                <a:latin typeface="Microsoft YaHei" panose="020B0503020204020204" pitchFamily="34" charset="-122"/>
                <a:ea typeface="Microsoft YaHei" panose="020B0503020204020204" pitchFamily="34" charset="-122"/>
              </a:rPr>
              <a:t>随着基于</a:t>
            </a:r>
            <a:r>
              <a:rPr lang="en-US" altLang="zh-CN" sz="2400" dirty="0">
                <a:effectLst/>
                <a:latin typeface="Microsoft YaHei" panose="020B0503020204020204" pitchFamily="34" charset="-122"/>
                <a:ea typeface="Microsoft YaHei" panose="020B0503020204020204" pitchFamily="34" charset="-122"/>
              </a:rPr>
              <a:t>Transformer </a:t>
            </a:r>
            <a:r>
              <a:rPr lang="zh-CN" altLang="en-US" sz="2400" dirty="0">
                <a:effectLst/>
                <a:latin typeface="Microsoft YaHei" panose="020B0503020204020204" pitchFamily="34" charset="-122"/>
                <a:ea typeface="Microsoft YaHei" panose="020B0503020204020204" pitchFamily="34" charset="-122"/>
              </a:rPr>
              <a:t>的各类语言模型的发展及预训练微调范式在自然语言处理各类任务中取得突破性进展，从</a:t>
            </a:r>
            <a:r>
              <a:rPr lang="en-US" altLang="zh-CN" sz="2400" dirty="0">
                <a:effectLst/>
                <a:latin typeface="Microsoft YaHei" panose="020B0503020204020204" pitchFamily="34" charset="-122"/>
                <a:ea typeface="Microsoft YaHei" panose="020B0503020204020204" pitchFamily="34" charset="-122"/>
              </a:rPr>
              <a:t>2020 </a:t>
            </a:r>
            <a:r>
              <a:rPr lang="zh-CN" altLang="en-US" sz="2400" dirty="0">
                <a:effectLst/>
                <a:latin typeface="Microsoft YaHei" panose="020B0503020204020204" pitchFamily="34" charset="-122"/>
                <a:ea typeface="Microsoft YaHei" panose="020B0503020204020204" pitchFamily="34" charset="-122"/>
              </a:rPr>
              <a:t>年</a:t>
            </a:r>
            <a:r>
              <a:rPr lang="en-US" altLang="zh-CN" sz="2400" dirty="0" err="1">
                <a:effectLst/>
                <a:latin typeface="Microsoft YaHei" panose="020B0503020204020204" pitchFamily="34" charset="-122"/>
                <a:ea typeface="Microsoft YaHei" panose="020B0503020204020204" pitchFamily="34" charset="-122"/>
              </a:rPr>
              <a:t>OpenAI</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发布</a:t>
            </a:r>
            <a:r>
              <a:rPr lang="en-US" altLang="zh-CN" sz="2400" dirty="0">
                <a:effectLst/>
                <a:latin typeface="Microsoft YaHei" panose="020B0503020204020204" pitchFamily="34" charset="-122"/>
                <a:ea typeface="Microsoft YaHei" panose="020B0503020204020204" pitchFamily="34" charset="-122"/>
              </a:rPr>
              <a:t>GPT-3 </a:t>
            </a:r>
            <a:r>
              <a:rPr lang="zh-CN" altLang="en-US" sz="2400" dirty="0">
                <a:effectLst/>
                <a:latin typeface="Microsoft YaHei" panose="020B0503020204020204" pitchFamily="34" charset="-122"/>
                <a:ea typeface="Microsoft YaHei" panose="020B0503020204020204" pitchFamily="34" charset="-122"/>
              </a:rPr>
              <a:t>开始，对大语言模型的研究逐渐深入。虽然大语言模型的参数量巨大，通过有监督微调和强化学习能够完成非常多的任务，但是其基础理论仍然离不开对语言的建模。</a:t>
            </a:r>
            <a:endParaRPr lang="zh-CN" altLang="en-US"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8166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6198919" y="1047769"/>
            <a:ext cx="5378717" cy="282013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解码器端额外增加了一个</a:t>
            </a:r>
            <a:r>
              <a:rPr lang="zh-CN" altLang="en-US" sz="2400" b="1" dirty="0">
                <a:solidFill>
                  <a:srgbClr val="0070C0"/>
                </a:solidFill>
                <a:latin typeface="Microsoft YaHei" panose="020B0503020204020204" pitchFamily="34" charset="-122"/>
                <a:ea typeface="Microsoft YaHei" panose="020B0503020204020204" pitchFamily="34" charset="-122"/>
              </a:rPr>
              <a:t>多头交叉注意力（</a:t>
            </a:r>
            <a:r>
              <a:rPr lang="en-US" altLang="zh-CN" sz="2400" b="1" dirty="0">
                <a:solidFill>
                  <a:srgbClr val="0070C0"/>
                </a:solidFill>
                <a:latin typeface="Microsoft YaHei" panose="020B0503020204020204" pitchFamily="34" charset="-122"/>
                <a:ea typeface="Microsoft YaHei" panose="020B0503020204020204" pitchFamily="34" charset="-122"/>
              </a:rPr>
              <a:t>Multi-Head Cross-Attention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模块，使用交叉注意力（</a:t>
            </a:r>
            <a:r>
              <a:rPr lang="en-US" altLang="zh-CN" sz="2400" dirty="0">
                <a:latin typeface="Microsoft YaHei" panose="020B0503020204020204" pitchFamily="34" charset="-122"/>
                <a:ea typeface="Microsoft YaHei" panose="020B0503020204020204" pitchFamily="34" charset="-122"/>
              </a:rPr>
              <a:t>Cross-Attention</a:t>
            </a:r>
            <a:r>
              <a:rPr lang="zh-CN" altLang="en-US" sz="2400" dirty="0">
                <a:latin typeface="Microsoft YaHei" panose="020B0503020204020204" pitchFamily="34" charset="-122"/>
                <a:ea typeface="Microsoft YaHei" panose="020B0503020204020204" pitchFamily="34" charset="-122"/>
              </a:rPr>
              <a:t>）方法，同时接收来自编码器端的输出和当前</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块的前一个掩码注意力层的输出。</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编码器和解码器结构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E4A96AAB-C48E-04A3-7289-97A1320CE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1237774"/>
            <a:ext cx="5872348" cy="5288878"/>
          </a:xfrm>
          <a:prstGeom prst="rect">
            <a:avLst/>
          </a:prstGeom>
        </p:spPr>
      </p:pic>
      <p:cxnSp>
        <p:nvCxnSpPr>
          <p:cNvPr id="5" name="Straight Arrow Connector 4">
            <a:extLst>
              <a:ext uri="{FF2B5EF4-FFF2-40B4-BE49-F238E27FC236}">
                <a16:creationId xmlns:a16="http://schemas.microsoft.com/office/drawing/2014/main" id="{0C2B065F-DA6D-F016-6C22-4AE68F1C4F1A}"/>
              </a:ext>
            </a:extLst>
          </p:cNvPr>
          <p:cNvCxnSpPr/>
          <p:nvPr/>
        </p:nvCxnSpPr>
        <p:spPr bwMode="auto">
          <a:xfrm flipH="1">
            <a:off x="3906982" y="1781299"/>
            <a:ext cx="2189018" cy="1647701"/>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911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编码器和解码器结构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0ED10B16-4C94-7187-8838-FBFA9ED1885E}"/>
              </a:ext>
            </a:extLst>
          </p:cNvPr>
          <p:cNvSpPr txBox="1"/>
          <p:nvPr/>
        </p:nvSpPr>
        <p:spPr>
          <a:xfrm>
            <a:off x="382587" y="1047769"/>
            <a:ext cx="11195049" cy="528234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多头交叉注意力（</a:t>
            </a:r>
            <a:r>
              <a:rPr lang="en-US" altLang="zh-CN" sz="2400" dirty="0">
                <a:latin typeface="Microsoft YaHei" panose="020B0503020204020204" pitchFamily="34" charset="-122"/>
                <a:ea typeface="Microsoft YaHei" panose="020B0503020204020204" pitchFamily="34" charset="-122"/>
              </a:rPr>
              <a:t>Multi-Head Cross-Attention</a:t>
            </a:r>
            <a:r>
              <a:rPr lang="zh-CN" altLang="en-US" sz="2400" dirty="0">
                <a:latin typeface="Microsoft YaHei" panose="020B0503020204020204" pitchFamily="34" charset="-122"/>
                <a:ea typeface="Microsoft YaHei" panose="020B0503020204020204" pitchFamily="34" charset="-122"/>
              </a:rPr>
              <a:t>）模块中查询是通过解码器前一层的输出进行投影的，而键和值是使用编码器的输出进行投影的。</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其作用是在翻译的过程中，为了生成合理的目标语言序列，观测待翻译的源语言序列是什么。</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基于上述编码器和解码器结构，待翻译的源语言文本，经过编码器端的每个</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块对其上下文语义进行层层抽象，最终输出每一个源语言单词上下文相关的表示。</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解码器端以自回归的方式生成目标语言文本，即在每个时间步</a:t>
            </a:r>
            <a:r>
              <a:rPr lang="en-US" altLang="zh-CN" sz="2400" dirty="0">
                <a:latin typeface="Microsoft YaHei" panose="020B0503020204020204" pitchFamily="34" charset="-122"/>
                <a:ea typeface="Microsoft YaHei" panose="020B0503020204020204" pitchFamily="34" charset="-122"/>
              </a:rPr>
              <a:t>t</a:t>
            </a:r>
            <a:r>
              <a:rPr lang="zh-CN" altLang="en-US" sz="2400" dirty="0">
                <a:latin typeface="Microsoft YaHei" panose="020B0503020204020204" pitchFamily="34" charset="-122"/>
                <a:ea typeface="Microsoft YaHei" panose="020B0503020204020204" pitchFamily="34" charset="-122"/>
              </a:rPr>
              <a:t>，根据编码器端输出的源语言文本表示，以及前</a:t>
            </a:r>
            <a:r>
              <a:rPr lang="en-US" altLang="zh-CN" sz="2400" dirty="0">
                <a:latin typeface="Microsoft YaHei" panose="020B0503020204020204" pitchFamily="34" charset="-122"/>
                <a:ea typeface="Microsoft YaHei" panose="020B0503020204020204" pitchFamily="34" charset="-122"/>
              </a:rPr>
              <a:t>t − 1 </a:t>
            </a:r>
            <a:r>
              <a:rPr lang="zh-CN" altLang="en-US" sz="2400" dirty="0">
                <a:latin typeface="Microsoft YaHei" panose="020B0503020204020204" pitchFamily="34" charset="-122"/>
                <a:ea typeface="Microsoft YaHei" panose="020B0503020204020204" pitchFamily="34" charset="-122"/>
              </a:rPr>
              <a:t>个时刻生成的目标语言文本，生成当前时刻的目标语言单词。</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41862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编码器和解码器结构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4" name="Picture 13">
            <a:extLst>
              <a:ext uri="{FF2B5EF4-FFF2-40B4-BE49-F238E27FC236}">
                <a16:creationId xmlns:a16="http://schemas.microsoft.com/office/drawing/2014/main" id="{872C8562-DE93-32BC-937A-BAB6AB5AE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6" y="1825904"/>
            <a:ext cx="5849257" cy="3206192"/>
          </a:xfrm>
          <a:prstGeom prst="rect">
            <a:avLst/>
          </a:prstGeom>
        </p:spPr>
      </p:pic>
      <p:pic>
        <p:nvPicPr>
          <p:cNvPr id="16" name="Picture 15">
            <a:extLst>
              <a:ext uri="{FF2B5EF4-FFF2-40B4-BE49-F238E27FC236}">
                <a16:creationId xmlns:a16="http://schemas.microsoft.com/office/drawing/2014/main" id="{63645680-64E0-5131-F3B6-13024A96F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028" y="1710903"/>
            <a:ext cx="5849257" cy="3848943"/>
          </a:xfrm>
          <a:prstGeom prst="rect">
            <a:avLst/>
          </a:prstGeom>
        </p:spPr>
      </p:pic>
      <p:sp>
        <p:nvSpPr>
          <p:cNvPr id="18" name="TextBox 17">
            <a:extLst>
              <a:ext uri="{FF2B5EF4-FFF2-40B4-BE49-F238E27FC236}">
                <a16:creationId xmlns:a16="http://schemas.microsoft.com/office/drawing/2014/main" id="{AA505A29-7281-C830-0431-F39E1E86393F}"/>
              </a:ext>
            </a:extLst>
          </p:cNvPr>
          <p:cNvSpPr txBox="1"/>
          <p:nvPr/>
        </p:nvSpPr>
        <p:spPr>
          <a:xfrm>
            <a:off x="163596" y="1185486"/>
            <a:ext cx="6096000"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编码器：</a:t>
            </a:r>
            <a:endParaRPr lang="en-CN" sz="2400" dirty="0"/>
          </a:p>
        </p:txBody>
      </p:sp>
    </p:spTree>
    <p:extLst>
      <p:ext uri="{BB962C8B-B14F-4D97-AF65-F5344CB8AC3E}">
        <p14:creationId xmlns:p14="http://schemas.microsoft.com/office/powerpoint/2010/main" val="201152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编码器和解码器结构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8" name="TextBox 17">
            <a:extLst>
              <a:ext uri="{FF2B5EF4-FFF2-40B4-BE49-F238E27FC236}">
                <a16:creationId xmlns:a16="http://schemas.microsoft.com/office/drawing/2014/main" id="{AA505A29-7281-C830-0431-F39E1E86393F}"/>
              </a:ext>
            </a:extLst>
          </p:cNvPr>
          <p:cNvSpPr txBox="1"/>
          <p:nvPr/>
        </p:nvSpPr>
        <p:spPr>
          <a:xfrm>
            <a:off x="163596" y="1185486"/>
            <a:ext cx="6096000"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解码器：</a:t>
            </a:r>
            <a:endParaRPr lang="en-CN" sz="2400" dirty="0"/>
          </a:p>
        </p:txBody>
      </p:sp>
      <p:pic>
        <p:nvPicPr>
          <p:cNvPr id="4" name="Picture 3">
            <a:extLst>
              <a:ext uri="{FF2B5EF4-FFF2-40B4-BE49-F238E27FC236}">
                <a16:creationId xmlns:a16="http://schemas.microsoft.com/office/drawing/2014/main" id="{4589E47A-2131-BB0C-DA62-AA4D90CFE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1918237"/>
            <a:ext cx="5771243" cy="3299137"/>
          </a:xfrm>
          <a:prstGeom prst="rect">
            <a:avLst/>
          </a:prstGeom>
        </p:spPr>
      </p:pic>
      <p:pic>
        <p:nvPicPr>
          <p:cNvPr id="13" name="Picture 12">
            <a:extLst>
              <a:ext uri="{FF2B5EF4-FFF2-40B4-BE49-F238E27FC236}">
                <a16:creationId xmlns:a16="http://schemas.microsoft.com/office/drawing/2014/main" id="{90619FA8-3915-2560-2990-4DFDCD9FB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049" y="1446639"/>
            <a:ext cx="5614558" cy="5092273"/>
          </a:xfrm>
          <a:prstGeom prst="rect">
            <a:avLst/>
          </a:prstGeom>
        </p:spPr>
      </p:pic>
    </p:spTree>
    <p:extLst>
      <p:ext uri="{BB962C8B-B14F-4D97-AF65-F5344CB8AC3E}">
        <p14:creationId xmlns:p14="http://schemas.microsoft.com/office/powerpoint/2010/main" val="225821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103A129E-7D82-D3E7-2D2F-DCECB490BC49}"/>
              </a:ext>
            </a:extLst>
          </p:cNvPr>
          <p:cNvSpPr>
            <a:spLocks noChangeArrowheads="1"/>
          </p:cNvSpPr>
          <p:nvPr/>
        </p:nvSpPr>
        <p:spPr bwMode="auto">
          <a:xfrm>
            <a:off x="610868" y="3414088"/>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Transformer</a:t>
              </a:r>
              <a:r>
                <a:rPr lang="zh-CN" altLang="en-US" sz="2000" b="1" dirty="0">
                  <a:solidFill>
                    <a:srgbClr val="0070C0"/>
                  </a:solidFill>
                  <a:latin typeface="微软雅黑" panose="020B0503020204020204" pitchFamily="34" charset="-122"/>
                  <a:ea typeface="微软雅黑" panose="020B0503020204020204" pitchFamily="34" charset="-122"/>
                </a:rPr>
                <a:t>结构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生成式预训练语言模型</a:t>
              </a:r>
              <a:r>
                <a:rPr lang="en-US" altLang="zh-CN" sz="2000" b="1" dirty="0">
                  <a:solidFill>
                    <a:srgbClr val="0070C0"/>
                  </a:solidFill>
                  <a:latin typeface="微软雅黑" panose="020B0503020204020204" pitchFamily="34" charset="-122"/>
                  <a:ea typeface="微软雅黑" panose="020B0503020204020204" pitchFamily="34" charset="-122"/>
                </a:rPr>
                <a:t>GPT</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大语言模型结构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066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1905843"/>
          </a:xfrm>
          <a:prstGeom prst="rect">
            <a:avLst/>
          </a:prstGeom>
          <a:noFill/>
        </p:spPr>
        <p:txBody>
          <a:bodyPr wrap="square">
            <a:spAutoFit/>
          </a:bodyPr>
          <a:lstStyle/>
          <a:p>
            <a:pPr algn="just">
              <a:lnSpc>
                <a:spcPct val="125000"/>
              </a:lnSpc>
            </a:pPr>
            <a:r>
              <a:rPr lang="en-US" sz="2400" dirty="0" err="1">
                <a:latin typeface="Microsoft YaHei" panose="020B0503020204020204" pitchFamily="34" charset="-122"/>
                <a:ea typeface="Microsoft YaHei" panose="020B0503020204020204" pitchFamily="34" charset="-122"/>
              </a:rPr>
              <a:t>OpenAI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公司在</a:t>
            </a:r>
            <a:r>
              <a:rPr lang="en-US" altLang="zh-CN" sz="2400" dirty="0">
                <a:latin typeface="Microsoft YaHei" panose="020B0503020204020204" pitchFamily="34" charset="-122"/>
                <a:ea typeface="Microsoft YaHei" panose="020B0503020204020204" pitchFamily="34" charset="-122"/>
              </a:rPr>
              <a:t>2018 </a:t>
            </a:r>
            <a:r>
              <a:rPr lang="zh-CN" altLang="en-US" sz="2400" dirty="0">
                <a:latin typeface="Microsoft YaHei" panose="020B0503020204020204" pitchFamily="34" charset="-122"/>
                <a:ea typeface="Microsoft YaHei" panose="020B0503020204020204" pitchFamily="34" charset="-122"/>
              </a:rPr>
              <a:t>年提出的</a:t>
            </a:r>
            <a:r>
              <a:rPr lang="zh-CN" altLang="en-US" sz="2400" b="1" dirty="0">
                <a:solidFill>
                  <a:srgbClr val="0070C0"/>
                </a:solidFill>
                <a:latin typeface="Microsoft YaHei" panose="020B0503020204020204" pitchFamily="34" charset="-122"/>
                <a:ea typeface="Microsoft YaHei" panose="020B0503020204020204" pitchFamily="34" charset="-122"/>
              </a:rPr>
              <a:t>生成式预训练语言模型（</a:t>
            </a:r>
            <a:r>
              <a:rPr lang="en-US" sz="2400" b="1" dirty="0">
                <a:solidFill>
                  <a:srgbClr val="0070C0"/>
                </a:solidFill>
                <a:latin typeface="Microsoft YaHei" panose="020B0503020204020204" pitchFamily="34" charset="-122"/>
                <a:ea typeface="Microsoft YaHei" panose="020B0503020204020204" pitchFamily="34" charset="-122"/>
              </a:rPr>
              <a:t>Generative </a:t>
            </a:r>
            <a:r>
              <a:rPr lang="en-US" sz="2400" b="1" dirty="0" err="1">
                <a:solidFill>
                  <a:srgbClr val="0070C0"/>
                </a:solidFill>
                <a:latin typeface="Microsoft YaHei" panose="020B0503020204020204" pitchFamily="34" charset="-122"/>
                <a:ea typeface="Microsoft YaHei" panose="020B0503020204020204" pitchFamily="34" charset="-122"/>
              </a:rPr>
              <a:t>Pre-Training，GPT</a:t>
            </a:r>
            <a:r>
              <a:rPr 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是典型的生成式预训练语言模型之一。</a:t>
            </a:r>
            <a:r>
              <a:rPr lang="en-US" sz="2400" dirty="0">
                <a:latin typeface="Microsoft YaHei" panose="020B0503020204020204" pitchFamily="34" charset="-122"/>
                <a:ea typeface="Microsoft YaHei" panose="020B0503020204020204" pitchFamily="34" charset="-122"/>
              </a:rPr>
              <a:t>GPT </a:t>
            </a:r>
            <a:r>
              <a:rPr lang="zh-CN" altLang="en-US" sz="2400" dirty="0">
                <a:latin typeface="Microsoft YaHei" panose="020B0503020204020204" pitchFamily="34" charset="-122"/>
                <a:ea typeface="Microsoft YaHei" panose="020B0503020204020204" pitchFamily="34" charset="-122"/>
              </a:rPr>
              <a:t>的模型结构如图</a:t>
            </a:r>
            <a:r>
              <a:rPr lang="en-US" altLang="zh-CN" sz="2400" dirty="0">
                <a:latin typeface="Microsoft YaHei" panose="020B0503020204020204" pitchFamily="34" charset="-122"/>
                <a:ea typeface="Microsoft YaHei" panose="020B0503020204020204" pitchFamily="34" charset="-122"/>
              </a:rPr>
              <a:t>2.3 </a:t>
            </a:r>
            <a:r>
              <a:rPr lang="zh-CN" altLang="en-US" sz="2400" dirty="0">
                <a:latin typeface="Microsoft YaHei" panose="020B0503020204020204" pitchFamily="34" charset="-122"/>
                <a:ea typeface="Microsoft YaHei" panose="020B0503020204020204" pitchFamily="34" charset="-122"/>
              </a:rPr>
              <a:t>所示，它是由多层</a:t>
            </a:r>
            <a:r>
              <a:rPr lang="en-US" sz="2400" dirty="0">
                <a:latin typeface="Microsoft YaHei" panose="020B0503020204020204" pitchFamily="34" charset="-122"/>
                <a:ea typeface="Microsoft YaHei" panose="020B0503020204020204" pitchFamily="34" charset="-122"/>
              </a:rPr>
              <a:t>Transformer</a:t>
            </a:r>
            <a:r>
              <a:rPr lang="zh-CN" altLang="en-US" sz="2400" dirty="0">
                <a:latin typeface="Microsoft YaHei" panose="020B0503020204020204" pitchFamily="34" charset="-122"/>
                <a:ea typeface="Microsoft YaHei" panose="020B0503020204020204" pitchFamily="34" charset="-122"/>
              </a:rPr>
              <a:t>组成的单向语言模型，主要分为输入层、编码层和输出层三部分。</a:t>
            </a:r>
            <a:endParaRPr lang="zh-CN" altLang="en-US" sz="2800" dirty="0">
              <a:effectLst/>
              <a:latin typeface="Helvetica" pitchFamily="2" charset="0"/>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892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生成式预训练语言模型</a:t>
            </a:r>
            <a:r>
              <a:rPr lang="en-US" altLang="zh-CN" sz="2400" b="1" dirty="0">
                <a:solidFill>
                  <a:schemeClr val="bg1"/>
                </a:solidFill>
                <a:latin typeface="微软雅黑" panose="020B0503020204020204" pitchFamily="34" charset="-122"/>
                <a:ea typeface="微软雅黑" panose="020B0503020204020204" pitchFamily="34" charset="-122"/>
              </a:rPr>
              <a:t>GPT</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5" name="Picture 14">
            <a:extLst>
              <a:ext uri="{FF2B5EF4-FFF2-40B4-BE49-F238E27FC236}">
                <a16:creationId xmlns:a16="http://schemas.microsoft.com/office/drawing/2014/main" id="{7F56F72F-7DEC-27E5-1F8D-F71DB2084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534" y="2915107"/>
            <a:ext cx="5624126" cy="3215810"/>
          </a:xfrm>
          <a:prstGeom prst="rect">
            <a:avLst/>
          </a:prstGeom>
        </p:spPr>
      </p:pic>
      <p:sp>
        <p:nvSpPr>
          <p:cNvPr id="17" name="TextBox 16">
            <a:extLst>
              <a:ext uri="{FF2B5EF4-FFF2-40B4-BE49-F238E27FC236}">
                <a16:creationId xmlns:a16="http://schemas.microsoft.com/office/drawing/2014/main" id="{FF711FA6-FF9B-296F-265C-5C5EA1A92EED}"/>
              </a:ext>
            </a:extLst>
          </p:cNvPr>
          <p:cNvSpPr txBox="1"/>
          <p:nvPr/>
        </p:nvSpPr>
        <p:spPr>
          <a:xfrm>
            <a:off x="2917597" y="6220767"/>
            <a:ext cx="6096000" cy="461665"/>
          </a:xfrm>
          <a:prstGeom prst="rect">
            <a:avLst/>
          </a:prstGeom>
          <a:noFill/>
        </p:spPr>
        <p:txBody>
          <a:bodyPr wrap="square">
            <a:spAutoFit/>
          </a:bodyPr>
          <a:lstStyle/>
          <a:p>
            <a:pPr algn="ctr"/>
            <a:r>
              <a:rPr lang="zh-CN" altLang="en-US" sz="2400" dirty="0">
                <a:latin typeface="Microsoft YaHei" panose="020B0503020204020204" pitchFamily="34" charset="-122"/>
                <a:ea typeface="Microsoft YaHei" panose="020B0503020204020204" pitchFamily="34" charset="-122"/>
              </a:rPr>
              <a:t>图</a:t>
            </a:r>
            <a:r>
              <a:rPr lang="en-US" altLang="zh-CN" sz="2400" dirty="0">
                <a:latin typeface="Microsoft YaHei" panose="020B0503020204020204" pitchFamily="34" charset="-122"/>
                <a:ea typeface="Microsoft YaHei" panose="020B0503020204020204" pitchFamily="34" charset="-122"/>
              </a:rPr>
              <a:t>2.3 </a:t>
            </a:r>
            <a:r>
              <a:rPr lang="en-US" sz="2400" dirty="0">
                <a:latin typeface="Microsoft YaHei" panose="020B0503020204020204" pitchFamily="34" charset="-122"/>
                <a:ea typeface="Microsoft YaHei" panose="020B0503020204020204" pitchFamily="34" charset="-122"/>
              </a:rPr>
              <a:t>GPT </a:t>
            </a:r>
            <a:r>
              <a:rPr lang="zh-CN" altLang="en-US" sz="2400" dirty="0">
                <a:latin typeface="Microsoft YaHei" panose="020B0503020204020204" pitchFamily="34" charset="-122"/>
                <a:ea typeface="Microsoft YaHei" panose="020B0503020204020204" pitchFamily="34" charset="-122"/>
              </a:rPr>
              <a:t>的模型结构</a:t>
            </a:r>
          </a:p>
        </p:txBody>
      </p:sp>
    </p:spTree>
    <p:extLst>
      <p:ext uri="{BB962C8B-B14F-4D97-AF65-F5344CB8AC3E}">
        <p14:creationId xmlns:p14="http://schemas.microsoft.com/office/powerpoint/2010/main" val="95952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1435136"/>
          </a:xfrm>
          <a:prstGeom prst="rect">
            <a:avLst/>
          </a:prstGeom>
          <a:noFill/>
        </p:spPr>
        <p:txBody>
          <a:bodyPr wrap="square">
            <a:spAutoFit/>
          </a:bodyPr>
          <a:lstStyle/>
          <a:p>
            <a:pPr algn="just">
              <a:lnSpc>
                <a:spcPct val="125000"/>
              </a:lnSpc>
            </a:pPr>
            <a:r>
              <a:rPr lang="en-US" sz="2400" dirty="0">
                <a:latin typeface="Microsoft YaHei" panose="020B0503020204020204" pitchFamily="34" charset="-122"/>
                <a:ea typeface="Microsoft YaHei" panose="020B0503020204020204" pitchFamily="34" charset="-122"/>
              </a:rPr>
              <a:t>GPT </a:t>
            </a:r>
            <a:r>
              <a:rPr lang="zh-CN" altLang="en-US" sz="2400" dirty="0">
                <a:latin typeface="Microsoft YaHei" panose="020B0503020204020204" pitchFamily="34" charset="-122"/>
                <a:ea typeface="Microsoft YaHei" panose="020B0503020204020204" pitchFamily="34" charset="-122"/>
              </a:rPr>
              <a:t>采用生成式预训练方法，单向意味着模型只能从左到右或从右到左对文本序列建模，所采用的</a:t>
            </a:r>
            <a:r>
              <a:rPr lang="en-US"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结构和解码策略保证了输入文本每个位置只能依赖过去时刻的信息。</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无监督预训练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F1761CA5-656E-6767-1515-318259D311C5}"/>
              </a:ext>
            </a:extLst>
          </p:cNvPr>
          <p:cNvSpPr txBox="1"/>
          <p:nvPr/>
        </p:nvSpPr>
        <p:spPr>
          <a:xfrm>
            <a:off x="382586" y="2720947"/>
            <a:ext cx="11195049" cy="511807"/>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给定文本序列                              </a:t>
            </a:r>
            <a:r>
              <a:rPr lang="en-US" sz="2400" dirty="0">
                <a:latin typeface="Microsoft YaHei" panose="020B0503020204020204" pitchFamily="34" charset="-122"/>
                <a:ea typeface="Microsoft YaHei" panose="020B0503020204020204" pitchFamily="34" charset="-122"/>
              </a:rPr>
              <a:t>，GPT </a:t>
            </a:r>
            <a:r>
              <a:rPr lang="zh-CN" altLang="en-US" sz="2400" dirty="0">
                <a:latin typeface="Microsoft YaHei" panose="020B0503020204020204" pitchFamily="34" charset="-122"/>
                <a:ea typeface="Microsoft YaHei" panose="020B0503020204020204" pitchFamily="34" charset="-122"/>
              </a:rPr>
              <a:t>首先在输入层中将其映射为稠密的向量：</a:t>
            </a:r>
          </a:p>
        </p:txBody>
      </p:sp>
      <p:pic>
        <p:nvPicPr>
          <p:cNvPr id="5" name="Picture 4">
            <a:extLst>
              <a:ext uri="{FF2B5EF4-FFF2-40B4-BE49-F238E27FC236}">
                <a16:creationId xmlns:a16="http://schemas.microsoft.com/office/drawing/2014/main" id="{991123C1-8A77-4CD9-7B0E-166FF654382B}"/>
              </a:ext>
            </a:extLst>
          </p:cNvPr>
          <p:cNvPicPr>
            <a:picLocks noChangeAspect="1"/>
          </p:cNvPicPr>
          <p:nvPr/>
        </p:nvPicPr>
        <p:blipFill>
          <a:blip r:embed="rId3"/>
          <a:stretch>
            <a:fillRect/>
          </a:stretch>
        </p:blipFill>
        <p:spPr>
          <a:xfrm>
            <a:off x="2487385" y="2918794"/>
            <a:ext cx="2723243" cy="249457"/>
          </a:xfrm>
          <a:prstGeom prst="rect">
            <a:avLst/>
          </a:prstGeom>
        </p:spPr>
      </p:pic>
      <p:pic>
        <p:nvPicPr>
          <p:cNvPr id="14" name="Picture 13">
            <a:extLst>
              <a:ext uri="{FF2B5EF4-FFF2-40B4-BE49-F238E27FC236}">
                <a16:creationId xmlns:a16="http://schemas.microsoft.com/office/drawing/2014/main" id="{CAB1E64F-2F72-E5DD-CFDD-EAF20D3BC504}"/>
              </a:ext>
            </a:extLst>
          </p:cNvPr>
          <p:cNvPicPr>
            <a:picLocks noChangeAspect="1"/>
          </p:cNvPicPr>
          <p:nvPr/>
        </p:nvPicPr>
        <p:blipFill>
          <a:blip r:embed="rId4"/>
          <a:stretch>
            <a:fillRect/>
          </a:stretch>
        </p:blipFill>
        <p:spPr>
          <a:xfrm>
            <a:off x="4957670" y="3373158"/>
            <a:ext cx="2276659" cy="511807"/>
          </a:xfrm>
          <a:prstGeom prst="rect">
            <a:avLst/>
          </a:prstGeom>
        </p:spPr>
      </p:pic>
      <p:sp>
        <p:nvSpPr>
          <p:cNvPr id="18" name="TextBox 17">
            <a:extLst>
              <a:ext uri="{FF2B5EF4-FFF2-40B4-BE49-F238E27FC236}">
                <a16:creationId xmlns:a16="http://schemas.microsoft.com/office/drawing/2014/main" id="{9C8B2A06-836C-990A-F99B-530E887D30D2}"/>
              </a:ext>
            </a:extLst>
          </p:cNvPr>
          <p:cNvSpPr txBox="1"/>
          <p:nvPr/>
        </p:nvSpPr>
        <p:spPr>
          <a:xfrm>
            <a:off x="382586" y="4025369"/>
            <a:ext cx="11098214" cy="973472"/>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随后将</a:t>
            </a:r>
            <a:r>
              <a:rPr lang="en-US" sz="2400" dirty="0">
                <a:latin typeface="Microsoft YaHei" panose="020B0503020204020204" pitchFamily="34" charset="-122"/>
                <a:ea typeface="Microsoft YaHei" panose="020B0503020204020204" pitchFamily="34" charset="-122"/>
              </a:rPr>
              <a:t>v </a:t>
            </a:r>
            <a:r>
              <a:rPr lang="zh-CN" altLang="en-US" sz="2400" dirty="0">
                <a:latin typeface="Microsoft YaHei" panose="020B0503020204020204" pitchFamily="34" charset="-122"/>
                <a:ea typeface="Microsoft YaHei" panose="020B0503020204020204" pitchFamily="34" charset="-122"/>
              </a:rPr>
              <a:t>送入模型编码层。编码层由</a:t>
            </a:r>
            <a:r>
              <a:rPr lang="en-US" sz="2400" dirty="0">
                <a:latin typeface="Microsoft YaHei" panose="020B0503020204020204" pitchFamily="34" charset="-122"/>
                <a:ea typeface="Microsoft YaHei" panose="020B0503020204020204" pitchFamily="34" charset="-122"/>
              </a:rPr>
              <a:t>L </a:t>
            </a:r>
            <a:r>
              <a:rPr lang="zh-CN" altLang="en-US" sz="2400" dirty="0">
                <a:latin typeface="Microsoft YaHei" panose="020B0503020204020204" pitchFamily="34" charset="-122"/>
                <a:ea typeface="Microsoft YaHei" panose="020B0503020204020204" pitchFamily="34" charset="-122"/>
              </a:rPr>
              <a:t>个</a:t>
            </a:r>
            <a:r>
              <a:rPr lang="en-US"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模块组成，在自注意力机制的作用下，每一层的每个表示向量都会包含之前位置表示向量的信息</a:t>
            </a:r>
          </a:p>
        </p:txBody>
      </p:sp>
      <p:pic>
        <p:nvPicPr>
          <p:cNvPr id="19" name="Picture 18">
            <a:extLst>
              <a:ext uri="{FF2B5EF4-FFF2-40B4-BE49-F238E27FC236}">
                <a16:creationId xmlns:a16="http://schemas.microsoft.com/office/drawing/2014/main" id="{FE8E1FED-FE32-A83F-ADF9-7E4432462B8D}"/>
              </a:ext>
            </a:extLst>
          </p:cNvPr>
          <p:cNvPicPr>
            <a:picLocks noChangeAspect="1"/>
          </p:cNvPicPr>
          <p:nvPr/>
        </p:nvPicPr>
        <p:blipFill>
          <a:blip r:embed="rId5"/>
          <a:stretch>
            <a:fillRect/>
          </a:stretch>
        </p:blipFill>
        <p:spPr>
          <a:xfrm>
            <a:off x="3283187" y="5242474"/>
            <a:ext cx="5625623" cy="466212"/>
          </a:xfrm>
          <a:prstGeom prst="rect">
            <a:avLst/>
          </a:prstGeom>
        </p:spPr>
      </p:pic>
    </p:spTree>
    <p:extLst>
      <p:ext uri="{BB962C8B-B14F-4D97-AF65-F5344CB8AC3E}">
        <p14:creationId xmlns:p14="http://schemas.microsoft.com/office/powerpoint/2010/main" val="3406691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973472"/>
          </a:xfrm>
          <a:prstGeom prst="rect">
            <a:avLst/>
          </a:prstGeom>
          <a:noFill/>
        </p:spPr>
        <p:txBody>
          <a:bodyPr wrap="square">
            <a:spAutoFit/>
          </a:bodyPr>
          <a:lstStyle/>
          <a:p>
            <a:pPr algn="just">
              <a:lnSpc>
                <a:spcPct val="125000"/>
              </a:lnSpc>
            </a:pPr>
            <a:r>
              <a:rPr lang="en-US" sz="2400" dirty="0">
                <a:latin typeface="Microsoft YaHei" panose="020B0503020204020204" pitchFamily="34" charset="-122"/>
                <a:ea typeface="Microsoft YaHei" panose="020B0503020204020204" pitchFamily="34" charset="-122"/>
              </a:rPr>
              <a:t>GPT </a:t>
            </a:r>
            <a:r>
              <a:rPr lang="zh-CN" altLang="en-US" sz="2400" dirty="0">
                <a:latin typeface="Microsoft YaHei" panose="020B0503020204020204" pitchFamily="34" charset="-122"/>
                <a:ea typeface="Microsoft YaHei" panose="020B0503020204020204" pitchFamily="34" charset="-122"/>
              </a:rPr>
              <a:t>模型的输出层基于最后一层的表示</a:t>
            </a:r>
            <a:r>
              <a:rPr lang="en-US" sz="2400" dirty="0">
                <a:latin typeface="Microsoft YaHei" panose="020B0503020204020204" pitchFamily="34" charset="-122"/>
                <a:ea typeface="Microsoft YaHei" panose="020B0503020204020204" pitchFamily="34" charset="-122"/>
              </a:rPr>
              <a:t>h</a:t>
            </a:r>
            <a:r>
              <a:rPr lang="en-US" sz="2400" baseline="30000" dirty="0">
                <a:latin typeface="Microsoft YaHei" panose="020B0503020204020204" pitchFamily="34" charset="-122"/>
                <a:ea typeface="Microsoft YaHei" panose="020B0503020204020204" pitchFamily="34" charset="-122"/>
              </a:rPr>
              <a:t>(L)</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预测每个位置上的条件概率，其计算过程可以表示为：</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无监督预训练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478B07E5-AFB8-C5CF-8066-82D54D470DE3}"/>
              </a:ext>
            </a:extLst>
          </p:cNvPr>
          <p:cNvPicPr>
            <a:picLocks noChangeAspect="1"/>
          </p:cNvPicPr>
          <p:nvPr/>
        </p:nvPicPr>
        <p:blipFill>
          <a:blip r:embed="rId3"/>
          <a:stretch>
            <a:fillRect/>
          </a:stretch>
        </p:blipFill>
        <p:spPr>
          <a:xfrm>
            <a:off x="3060700" y="2169064"/>
            <a:ext cx="6070600" cy="406400"/>
          </a:xfrm>
          <a:prstGeom prst="rect">
            <a:avLst/>
          </a:prstGeom>
        </p:spPr>
      </p:pic>
      <p:sp>
        <p:nvSpPr>
          <p:cNvPr id="16" name="TextBox 15">
            <a:extLst>
              <a:ext uri="{FF2B5EF4-FFF2-40B4-BE49-F238E27FC236}">
                <a16:creationId xmlns:a16="http://schemas.microsoft.com/office/drawing/2014/main" id="{3F55CFE3-F94F-C013-37D3-EEF10AE635AE}"/>
              </a:ext>
            </a:extLst>
          </p:cNvPr>
          <p:cNvSpPr txBox="1"/>
          <p:nvPr/>
        </p:nvSpPr>
        <p:spPr>
          <a:xfrm>
            <a:off x="2514600" y="2868594"/>
            <a:ext cx="6096000" cy="511807"/>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为词向量矩阵，</a:t>
            </a:r>
            <a:r>
              <a:rPr lang="en-US" altLang="zh-CN"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V| </a:t>
            </a:r>
            <a:r>
              <a:rPr lang="zh-CN" altLang="en-US" sz="2400" dirty="0">
                <a:latin typeface="Microsoft YaHei" panose="020B0503020204020204" pitchFamily="34" charset="-122"/>
                <a:ea typeface="Microsoft YaHei" panose="020B0503020204020204" pitchFamily="34" charset="-122"/>
              </a:rPr>
              <a:t>为词表大小</a:t>
            </a:r>
          </a:p>
        </p:txBody>
      </p:sp>
      <p:pic>
        <p:nvPicPr>
          <p:cNvPr id="17" name="Picture 16">
            <a:extLst>
              <a:ext uri="{FF2B5EF4-FFF2-40B4-BE49-F238E27FC236}">
                <a16:creationId xmlns:a16="http://schemas.microsoft.com/office/drawing/2014/main" id="{EC2996B2-C314-CFE7-CD58-C0E60FEC715A}"/>
              </a:ext>
            </a:extLst>
          </p:cNvPr>
          <p:cNvPicPr>
            <a:picLocks noChangeAspect="1"/>
          </p:cNvPicPr>
          <p:nvPr/>
        </p:nvPicPr>
        <p:blipFill>
          <a:blip r:embed="rId4"/>
          <a:stretch>
            <a:fillRect/>
          </a:stretch>
        </p:blipFill>
        <p:spPr>
          <a:xfrm>
            <a:off x="525143" y="2965748"/>
            <a:ext cx="1701800" cy="317500"/>
          </a:xfrm>
          <a:prstGeom prst="rect">
            <a:avLst/>
          </a:prstGeom>
        </p:spPr>
      </p:pic>
      <p:sp>
        <p:nvSpPr>
          <p:cNvPr id="21" name="TextBox 20">
            <a:extLst>
              <a:ext uri="{FF2B5EF4-FFF2-40B4-BE49-F238E27FC236}">
                <a16:creationId xmlns:a16="http://schemas.microsoft.com/office/drawing/2014/main" id="{02CE1206-8D56-5F1C-503D-20B987934CFB}"/>
              </a:ext>
            </a:extLst>
          </p:cNvPr>
          <p:cNvSpPr txBox="1"/>
          <p:nvPr/>
        </p:nvSpPr>
        <p:spPr>
          <a:xfrm>
            <a:off x="382587" y="3688566"/>
            <a:ext cx="11577184" cy="973472"/>
          </a:xfrm>
          <a:prstGeom prst="rect">
            <a:avLst/>
          </a:prstGeom>
          <a:noFill/>
        </p:spPr>
        <p:txBody>
          <a:bodyPr wrap="square">
            <a:spAutoFit/>
          </a:bodyPr>
          <a:lstStyle/>
          <a:p>
            <a:pPr algn="just">
              <a:lnSpc>
                <a:spcPct val="125000"/>
              </a:lnSpc>
            </a:pPr>
            <a:r>
              <a:rPr lang="zh-CN" altLang="en-US" sz="2400" b="1" dirty="0">
                <a:solidFill>
                  <a:srgbClr val="0070C0"/>
                </a:solidFill>
                <a:latin typeface="Microsoft YaHei" panose="020B0503020204020204" pitchFamily="34" charset="-122"/>
                <a:ea typeface="Microsoft YaHei" panose="020B0503020204020204" pitchFamily="34" charset="-122"/>
              </a:rPr>
              <a:t>单向语言模型</a:t>
            </a:r>
            <a:r>
              <a:rPr lang="zh-CN" altLang="en-US" sz="2400" dirty="0">
                <a:latin typeface="Microsoft YaHei" panose="020B0503020204020204" pitchFamily="34" charset="-122"/>
                <a:ea typeface="Microsoft YaHei" panose="020B0503020204020204" pitchFamily="34" charset="-122"/>
              </a:rPr>
              <a:t>按照阅读顺序输入文本序列</a:t>
            </a:r>
            <a:r>
              <a:rPr lang="en-US" sz="2400" dirty="0">
                <a:latin typeface="Microsoft YaHei" panose="020B0503020204020204" pitchFamily="34" charset="-122"/>
                <a:ea typeface="Microsoft YaHei" panose="020B0503020204020204" pitchFamily="34" charset="-122"/>
              </a:rPr>
              <a:t>w，</a:t>
            </a:r>
            <a:r>
              <a:rPr lang="zh-CN" altLang="en-US" sz="2400" dirty="0">
                <a:latin typeface="Microsoft YaHei" panose="020B0503020204020204" pitchFamily="34" charset="-122"/>
                <a:ea typeface="Microsoft YaHei" panose="020B0503020204020204" pitchFamily="34" charset="-122"/>
              </a:rPr>
              <a:t>用常规语言模型目标优化</a:t>
            </a:r>
            <a:r>
              <a:rPr lang="en-US" sz="2400" dirty="0">
                <a:latin typeface="Microsoft YaHei" panose="020B0503020204020204" pitchFamily="34" charset="-122"/>
                <a:ea typeface="Microsoft YaHei" panose="020B0503020204020204" pitchFamily="34" charset="-122"/>
              </a:rPr>
              <a:t>w </a:t>
            </a:r>
            <a:r>
              <a:rPr lang="zh-CN" altLang="en-US" sz="2400" dirty="0">
                <a:latin typeface="Microsoft YaHei" panose="020B0503020204020204" pitchFamily="34" charset="-122"/>
                <a:ea typeface="Microsoft YaHei" panose="020B0503020204020204" pitchFamily="34" charset="-122"/>
              </a:rPr>
              <a:t>的最大似然估计，使之能根据输入历史序列对当前词做出准确的预测：</a:t>
            </a:r>
          </a:p>
        </p:txBody>
      </p:sp>
      <p:pic>
        <p:nvPicPr>
          <p:cNvPr id="22" name="Picture 21">
            <a:extLst>
              <a:ext uri="{FF2B5EF4-FFF2-40B4-BE49-F238E27FC236}">
                <a16:creationId xmlns:a16="http://schemas.microsoft.com/office/drawing/2014/main" id="{C9042D5E-D130-BBCF-5B56-71CA25FA04D6}"/>
              </a:ext>
            </a:extLst>
          </p:cNvPr>
          <p:cNvPicPr>
            <a:picLocks noChangeAspect="1"/>
          </p:cNvPicPr>
          <p:nvPr/>
        </p:nvPicPr>
        <p:blipFill>
          <a:blip r:embed="rId5"/>
          <a:stretch>
            <a:fillRect/>
          </a:stretch>
        </p:blipFill>
        <p:spPr>
          <a:xfrm>
            <a:off x="3452811" y="4970203"/>
            <a:ext cx="5054600" cy="850900"/>
          </a:xfrm>
          <a:prstGeom prst="rect">
            <a:avLst/>
          </a:prstGeom>
        </p:spPr>
      </p:pic>
    </p:spTree>
    <p:extLst>
      <p:ext uri="{BB962C8B-B14F-4D97-AF65-F5344CB8AC3E}">
        <p14:creationId xmlns:p14="http://schemas.microsoft.com/office/powerpoint/2010/main" val="274460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1435136"/>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通过无监督语言模型预训练，使得</a:t>
            </a:r>
            <a:r>
              <a:rPr lang="en-US" sz="2400" dirty="0">
                <a:latin typeface="Microsoft YaHei" panose="020B0503020204020204" pitchFamily="34" charset="-122"/>
                <a:ea typeface="Microsoft YaHei" panose="020B0503020204020204" pitchFamily="34" charset="-122"/>
              </a:rPr>
              <a:t>GPT </a:t>
            </a:r>
            <a:r>
              <a:rPr lang="zh-CN" altLang="en-US" sz="2400" dirty="0">
                <a:latin typeface="Microsoft YaHei" panose="020B0503020204020204" pitchFamily="34" charset="-122"/>
                <a:ea typeface="Microsoft YaHei" panose="020B0503020204020204" pitchFamily="34" charset="-122"/>
              </a:rPr>
              <a:t>模型具备了一定的通用语义表示能力。下游任务微调（</a:t>
            </a:r>
            <a:r>
              <a:rPr lang="en-US" sz="2400" dirty="0">
                <a:latin typeface="Microsoft YaHei" panose="020B0503020204020204" pitchFamily="34" charset="-122"/>
                <a:ea typeface="Microsoft YaHei" panose="020B0503020204020204" pitchFamily="34" charset="-122"/>
              </a:rPr>
              <a:t>Downstream Task Fine-tuning）</a:t>
            </a:r>
            <a:r>
              <a:rPr lang="zh-CN" altLang="en-US" sz="2400" dirty="0">
                <a:latin typeface="Microsoft YaHei" panose="020B0503020204020204" pitchFamily="34" charset="-122"/>
                <a:ea typeface="Microsoft YaHei" panose="020B0503020204020204" pitchFamily="34" charset="-122"/>
              </a:rPr>
              <a:t>的目的是在通用语义表示的基础上，根据下游任务的特性进行适配。</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有监督下游任务微调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BE5B32E2-59A0-A2C2-6FA2-BA3A1647622F}"/>
              </a:ext>
            </a:extLst>
          </p:cNvPr>
          <p:cNvSpPr txBox="1"/>
          <p:nvPr/>
        </p:nvSpPr>
        <p:spPr>
          <a:xfrm>
            <a:off x="382586" y="2690336"/>
            <a:ext cx="11195049" cy="973472"/>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先将文本序列</a:t>
            </a:r>
            <a:r>
              <a:rPr lang="en-US"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输入</a:t>
            </a:r>
            <a:r>
              <a:rPr lang="en-US" sz="2400" dirty="0">
                <a:latin typeface="Microsoft YaHei" panose="020B0503020204020204" pitchFamily="34" charset="-122"/>
                <a:ea typeface="Microsoft YaHei" panose="020B0503020204020204" pitchFamily="34" charset="-122"/>
              </a:rPr>
              <a:t>GPT </a:t>
            </a:r>
            <a:r>
              <a:rPr lang="zh-CN" altLang="en-US" sz="2400" dirty="0">
                <a:latin typeface="Microsoft YaHei" panose="020B0503020204020204" pitchFamily="34" charset="-122"/>
                <a:ea typeface="Microsoft YaHei" panose="020B0503020204020204" pitchFamily="34" charset="-122"/>
              </a:rPr>
              <a:t>模型，获得最后一层的最后一个词所对应的隐藏层输出</a:t>
            </a:r>
            <a:r>
              <a:rPr lang="en-US" sz="2400" dirty="0">
                <a:latin typeface="Microsoft YaHei" panose="020B0503020204020204" pitchFamily="34" charset="-122"/>
                <a:ea typeface="Microsoft YaHei" panose="020B0503020204020204" pitchFamily="34" charset="-122"/>
              </a:rPr>
              <a:t>h</a:t>
            </a:r>
            <a:r>
              <a:rPr lang="en-US" sz="2400" baseline="30000" dirty="0">
                <a:latin typeface="Microsoft YaHei" panose="020B0503020204020204" pitchFamily="34" charset="-122"/>
                <a:ea typeface="Microsoft YaHei" panose="020B0503020204020204" pitchFamily="34" charset="-122"/>
              </a:rPr>
              <a:t>(L)</a:t>
            </a:r>
            <a:r>
              <a:rPr lang="en-US" sz="2400" baseline="-25000" dirty="0">
                <a:latin typeface="Microsoft YaHei" panose="020B0503020204020204" pitchFamily="34" charset="-122"/>
                <a:ea typeface="Microsoft YaHei" panose="020B0503020204020204" pitchFamily="34" charset="-122"/>
              </a:rPr>
              <a:t>n</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在此基础上，通过全连接层变换结合</a:t>
            </a:r>
            <a:r>
              <a:rPr lang="en-US" sz="2400" dirty="0" err="1">
                <a:latin typeface="Microsoft YaHei" panose="020B0503020204020204" pitchFamily="34" charset="-122"/>
                <a:ea typeface="Microsoft YaHei" panose="020B0503020204020204" pitchFamily="34" charset="-122"/>
              </a:rPr>
              <a:t>Softmax</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函数，得到标签预测结果。</a:t>
            </a:r>
          </a:p>
        </p:txBody>
      </p:sp>
      <p:pic>
        <p:nvPicPr>
          <p:cNvPr id="14" name="Picture 13">
            <a:extLst>
              <a:ext uri="{FF2B5EF4-FFF2-40B4-BE49-F238E27FC236}">
                <a16:creationId xmlns:a16="http://schemas.microsoft.com/office/drawing/2014/main" id="{9F34CF31-EE95-85E5-3CAE-E04E076D703E}"/>
              </a:ext>
            </a:extLst>
          </p:cNvPr>
          <p:cNvPicPr>
            <a:picLocks noChangeAspect="1"/>
          </p:cNvPicPr>
          <p:nvPr/>
        </p:nvPicPr>
        <p:blipFill>
          <a:blip r:embed="rId3"/>
          <a:stretch>
            <a:fillRect/>
          </a:stretch>
        </p:blipFill>
        <p:spPr>
          <a:xfrm>
            <a:off x="3886200" y="3780545"/>
            <a:ext cx="4419600" cy="381000"/>
          </a:xfrm>
          <a:prstGeom prst="rect">
            <a:avLst/>
          </a:prstGeom>
        </p:spPr>
      </p:pic>
      <p:sp>
        <p:nvSpPr>
          <p:cNvPr id="18" name="TextBox 17">
            <a:extLst>
              <a:ext uri="{FF2B5EF4-FFF2-40B4-BE49-F238E27FC236}">
                <a16:creationId xmlns:a16="http://schemas.microsoft.com/office/drawing/2014/main" id="{3B78834C-72B6-0FE8-BDD4-C26CE387AA3F}"/>
              </a:ext>
            </a:extLst>
          </p:cNvPr>
          <p:cNvSpPr txBox="1"/>
          <p:nvPr/>
        </p:nvSpPr>
        <p:spPr>
          <a:xfrm>
            <a:off x="382586" y="4498271"/>
            <a:ext cx="9341985" cy="511807"/>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通过对整个标注数据集</a:t>
            </a:r>
            <a:r>
              <a:rPr lang="en-US" sz="2400" dirty="0">
                <a:latin typeface="Microsoft YaHei" panose="020B0503020204020204" pitchFamily="34" charset="-122"/>
                <a:ea typeface="Microsoft YaHei" panose="020B0503020204020204" pitchFamily="34" charset="-122"/>
              </a:rPr>
              <a:t>D </a:t>
            </a:r>
            <a:r>
              <a:rPr lang="zh-CN" altLang="en-US" sz="2400" dirty="0">
                <a:latin typeface="Microsoft YaHei" panose="020B0503020204020204" pitchFamily="34" charset="-122"/>
                <a:ea typeface="Microsoft YaHei" panose="020B0503020204020204" pitchFamily="34" charset="-122"/>
              </a:rPr>
              <a:t>优化如下目标函数精调下游任务：</a:t>
            </a:r>
          </a:p>
        </p:txBody>
      </p:sp>
      <p:pic>
        <p:nvPicPr>
          <p:cNvPr id="19" name="Picture 18">
            <a:extLst>
              <a:ext uri="{FF2B5EF4-FFF2-40B4-BE49-F238E27FC236}">
                <a16:creationId xmlns:a16="http://schemas.microsoft.com/office/drawing/2014/main" id="{95B2FC81-B1F6-5C36-24BD-6A67E8E38D8C}"/>
              </a:ext>
            </a:extLst>
          </p:cNvPr>
          <p:cNvPicPr>
            <a:picLocks noChangeAspect="1"/>
          </p:cNvPicPr>
          <p:nvPr/>
        </p:nvPicPr>
        <p:blipFill>
          <a:blip r:embed="rId4"/>
          <a:stretch>
            <a:fillRect/>
          </a:stretch>
        </p:blipFill>
        <p:spPr>
          <a:xfrm>
            <a:off x="3937000" y="5422117"/>
            <a:ext cx="4318000" cy="736600"/>
          </a:xfrm>
          <a:prstGeom prst="rect">
            <a:avLst/>
          </a:prstGeom>
        </p:spPr>
      </p:pic>
    </p:spTree>
    <p:extLst>
      <p:ext uri="{BB962C8B-B14F-4D97-AF65-F5344CB8AC3E}">
        <p14:creationId xmlns:p14="http://schemas.microsoft.com/office/powerpoint/2010/main" val="3540696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1435136"/>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灾难性遗忘（</a:t>
            </a:r>
            <a:r>
              <a:rPr lang="en-US" altLang="zh-CN" sz="2400" dirty="0">
                <a:latin typeface="Microsoft YaHei" panose="020B0503020204020204" pitchFamily="34" charset="-122"/>
                <a:ea typeface="Microsoft YaHei" panose="020B0503020204020204" pitchFamily="34" charset="-122"/>
              </a:rPr>
              <a:t>Catastrophic Forgetting</a:t>
            </a:r>
            <a:r>
              <a:rPr lang="zh-CN" altLang="en-US" sz="2400" dirty="0">
                <a:latin typeface="Microsoft YaHei" panose="020B0503020204020204" pitchFamily="34" charset="-122"/>
                <a:ea typeface="Microsoft YaHei" panose="020B0503020204020204" pitchFamily="34" charset="-122"/>
              </a:rPr>
              <a:t>）问题。因此，通常采用混合预训练任务损失和下游微调损失的方法来缓解上述问题。在实际应用中，通常采用如下公式进行下游任务微调：</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有监督下游任务微调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8352BAF3-8744-D571-C5C5-482C9A1B4D3A}"/>
              </a:ext>
            </a:extLst>
          </p:cNvPr>
          <p:cNvPicPr>
            <a:picLocks noChangeAspect="1"/>
          </p:cNvPicPr>
          <p:nvPr/>
        </p:nvPicPr>
        <p:blipFill>
          <a:blip r:embed="rId3"/>
          <a:stretch>
            <a:fillRect/>
          </a:stretch>
        </p:blipFill>
        <p:spPr>
          <a:xfrm>
            <a:off x="4514850" y="2852964"/>
            <a:ext cx="3162300" cy="368300"/>
          </a:xfrm>
          <a:prstGeom prst="rect">
            <a:avLst/>
          </a:prstGeom>
        </p:spPr>
      </p:pic>
    </p:spTree>
    <p:extLst>
      <p:ext uri="{BB962C8B-B14F-4D97-AF65-F5344CB8AC3E}">
        <p14:creationId xmlns:p14="http://schemas.microsoft.com/office/powerpoint/2010/main" val="33421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Transformer</a:t>
              </a:r>
              <a:r>
                <a:rPr lang="zh-CN" altLang="en-US" sz="2000" b="1" dirty="0">
                  <a:solidFill>
                    <a:srgbClr val="0070C0"/>
                  </a:solidFill>
                  <a:latin typeface="微软雅黑" panose="020B0503020204020204" pitchFamily="34" charset="-122"/>
                  <a:ea typeface="微软雅黑" panose="020B0503020204020204" pitchFamily="34" charset="-122"/>
                </a:rPr>
                <a:t>结构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生成式预训练语言模型</a:t>
              </a:r>
              <a:r>
                <a:rPr lang="en-US" altLang="zh-CN" sz="2000" b="1" dirty="0">
                  <a:solidFill>
                    <a:srgbClr val="0070C0"/>
                  </a:solidFill>
                  <a:latin typeface="微软雅黑" panose="020B0503020204020204" pitchFamily="34" charset="-122"/>
                  <a:ea typeface="微软雅黑" panose="020B0503020204020204" pitchFamily="34" charset="-122"/>
                </a:rPr>
                <a:t>GPT</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大语言模型结构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4205126"/>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HuggingFace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是一个开源自然语言处理软件库，其目标是通过提供一套全面的工具、库和模型，使得自然语言处理技术对开发人员和研究人员更易于使用。</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HuggingFace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最著名的贡献之一是</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库，基于此，研究人员可以快速部署训练好的模型，以及实现新的网络结构。</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HuggingFace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还提供了</a:t>
            </a:r>
            <a:r>
              <a:rPr lang="en-US" altLang="zh-CN" sz="2400" dirty="0">
                <a:latin typeface="Microsoft YaHei" panose="020B0503020204020204" pitchFamily="34" charset="-122"/>
                <a:ea typeface="Microsoft YaHei" panose="020B0503020204020204" pitchFamily="34" charset="-122"/>
              </a:rPr>
              <a:t>Dataset </a:t>
            </a:r>
            <a:r>
              <a:rPr lang="zh-CN" altLang="en-US" sz="2400" dirty="0">
                <a:latin typeface="Microsoft YaHei" panose="020B0503020204020204" pitchFamily="34" charset="-122"/>
                <a:ea typeface="Microsoft YaHei" panose="020B0503020204020204" pitchFamily="34" charset="-122"/>
              </a:rPr>
              <a:t>库，可以非常方便地下载自然语言处理研究中经常使用的基准数据集。</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本节将以构建</a:t>
            </a:r>
            <a:r>
              <a:rPr lang="en-US" altLang="zh-CN" sz="2400" dirty="0">
                <a:latin typeface="Microsoft YaHei" panose="020B0503020204020204" pitchFamily="34" charset="-122"/>
                <a:ea typeface="Microsoft YaHei" panose="020B0503020204020204" pitchFamily="34" charset="-122"/>
              </a:rPr>
              <a:t>BERT </a:t>
            </a:r>
            <a:r>
              <a:rPr lang="zh-CN" altLang="en-US" sz="2400" dirty="0">
                <a:latin typeface="Microsoft YaHei" panose="020B0503020204020204" pitchFamily="34" charset="-122"/>
                <a:ea typeface="Microsoft YaHei" panose="020B0503020204020204" pitchFamily="34" charset="-122"/>
              </a:rPr>
              <a:t>模型为例，介绍基于</a:t>
            </a:r>
            <a:r>
              <a:rPr lang="en-US" altLang="zh-CN" sz="2400" dirty="0" err="1">
                <a:latin typeface="Microsoft YaHei" panose="020B0503020204020204" pitchFamily="34" charset="-122"/>
                <a:ea typeface="Microsoft YaHei" panose="020B0503020204020204" pitchFamily="34" charset="-122"/>
              </a:rPr>
              <a:t>HuggingFace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a:t>
            </a:r>
            <a:r>
              <a:rPr lang="en-US" altLang="zh-CN" sz="2400" dirty="0">
                <a:latin typeface="Microsoft YaHei" panose="020B0503020204020204" pitchFamily="34" charset="-122"/>
                <a:ea typeface="Microsoft YaHei" panose="020B0503020204020204" pitchFamily="34" charset="-122"/>
              </a:rPr>
              <a:t>BERT </a:t>
            </a:r>
            <a:r>
              <a:rPr lang="zh-CN" altLang="en-US" sz="2400" dirty="0">
                <a:latin typeface="Microsoft YaHei" panose="020B0503020204020204" pitchFamily="34" charset="-122"/>
                <a:ea typeface="Microsoft YaHei" panose="020B0503020204020204" pitchFamily="34" charset="-122"/>
              </a:rPr>
              <a:t>模型的构建和使用方法。</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6004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err="1">
                <a:solidFill>
                  <a:schemeClr val="bg1"/>
                </a:solidFill>
                <a:latin typeface="微软雅黑" panose="020B0503020204020204" pitchFamily="34" charset="-122"/>
                <a:ea typeface="微软雅黑" panose="020B0503020204020204" pitchFamily="34" charset="-122"/>
              </a:rPr>
              <a:t>HuggingFace</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的预训练语言模型实践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4219893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1.</a:t>
            </a:r>
            <a:r>
              <a:rPr lang="zh-CN" altLang="en-US" sz="2400" b="1" dirty="0">
                <a:solidFill>
                  <a:srgbClr val="0070C0"/>
                </a:solidFill>
                <a:latin typeface="Microsoft YaHei" panose="020B0503020204020204" pitchFamily="34" charset="-122"/>
                <a:ea typeface="Microsoft YaHei" panose="020B0503020204020204" pitchFamily="34" charset="-122"/>
              </a:rPr>
              <a:t> 数据集准备</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6004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err="1">
                <a:solidFill>
                  <a:schemeClr val="bg1"/>
                </a:solidFill>
                <a:latin typeface="微软雅黑" panose="020B0503020204020204" pitchFamily="34" charset="-122"/>
                <a:ea typeface="微软雅黑" panose="020B0503020204020204" pitchFamily="34" charset="-122"/>
              </a:rPr>
              <a:t>HuggingFace</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的预训练语言模型实践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9765456C-95B8-9A23-E002-2DA912869BCC}"/>
              </a:ext>
            </a:extLst>
          </p:cNvPr>
          <p:cNvSpPr txBox="1"/>
          <p:nvPr/>
        </p:nvSpPr>
        <p:spPr>
          <a:xfrm>
            <a:off x="382586" y="170739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常见的用于预训练语言模型的大规模数据集都可以在</a:t>
            </a:r>
            <a:r>
              <a:rPr lang="en-US" altLang="zh-CN" sz="2400" dirty="0">
                <a:latin typeface="Microsoft YaHei" panose="020B0503020204020204" pitchFamily="34" charset="-122"/>
                <a:ea typeface="Microsoft YaHei" panose="020B0503020204020204" pitchFamily="34" charset="-122"/>
              </a:rPr>
              <a:t>Dataset </a:t>
            </a:r>
            <a:r>
              <a:rPr lang="zh-CN" altLang="en-US" sz="2400" dirty="0">
                <a:latin typeface="Microsoft YaHei" panose="020B0503020204020204" pitchFamily="34" charset="-122"/>
                <a:ea typeface="Microsoft YaHei" panose="020B0503020204020204" pitchFamily="34" charset="-122"/>
              </a:rPr>
              <a:t>库中直接下载并加载。例如，如果使用维基百科的英文语料集，可以直接通过如下代码完成数据获取：</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20B7627E-430E-AB39-5E22-C550F236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2821467"/>
            <a:ext cx="7772400" cy="2861006"/>
          </a:xfrm>
          <a:prstGeom prst="rect">
            <a:avLst/>
          </a:prstGeom>
        </p:spPr>
      </p:pic>
    </p:spTree>
    <p:extLst>
      <p:ext uri="{BB962C8B-B14F-4D97-AF65-F5344CB8AC3E}">
        <p14:creationId xmlns:p14="http://schemas.microsoft.com/office/powerpoint/2010/main" val="4139093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 训练词元分析器</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6004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err="1">
                <a:solidFill>
                  <a:schemeClr val="bg1"/>
                </a:solidFill>
                <a:latin typeface="微软雅黑" panose="020B0503020204020204" pitchFamily="34" charset="-122"/>
                <a:ea typeface="微软雅黑" panose="020B0503020204020204" pitchFamily="34" charset="-122"/>
              </a:rPr>
              <a:t>HuggingFace</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的预训练语言模型实践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9765456C-95B8-9A23-E002-2DA912869BCC}"/>
              </a:ext>
            </a:extLst>
          </p:cNvPr>
          <p:cNvSpPr txBox="1"/>
          <p:nvPr/>
        </p:nvSpPr>
        <p:spPr>
          <a:xfrm>
            <a:off x="382586" y="1707399"/>
            <a:ext cx="11195049" cy="1435136"/>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BERT </a:t>
            </a:r>
            <a:r>
              <a:rPr lang="zh-CN" altLang="en-US" sz="2400" dirty="0">
                <a:latin typeface="Microsoft YaHei" panose="020B0503020204020204" pitchFamily="34" charset="-122"/>
                <a:ea typeface="Microsoft YaHei" panose="020B0503020204020204" pitchFamily="34" charset="-122"/>
              </a:rPr>
              <a:t>采用</a:t>
            </a:r>
            <a:r>
              <a:rPr lang="en-US" altLang="zh-CN" sz="2400" dirty="0" err="1">
                <a:latin typeface="Microsoft YaHei" panose="020B0503020204020204" pitchFamily="34" charset="-122"/>
                <a:ea typeface="Microsoft YaHei" panose="020B0503020204020204" pitchFamily="34" charset="-122"/>
              </a:rPr>
              <a:t>WordPiece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分词，根据训练语料中的词频决定是否将一个完整的词切分为多个词元。因此，需要先训练词元分析器（</a:t>
            </a:r>
            <a:r>
              <a:rPr lang="en-US" altLang="zh-CN" sz="2400" dirty="0">
                <a:latin typeface="Microsoft YaHei" panose="020B0503020204020204" pitchFamily="34" charset="-122"/>
                <a:ea typeface="Microsoft YaHei" panose="020B0503020204020204" pitchFamily="34" charset="-122"/>
              </a:rPr>
              <a:t>Tokenizer</a:t>
            </a:r>
            <a:r>
              <a:rPr lang="zh-CN" altLang="en-US" sz="2400" dirty="0">
                <a:latin typeface="Microsoft YaHei" panose="020B0503020204020204" pitchFamily="34" charset="-122"/>
                <a:ea typeface="Microsoft YaHei" panose="020B0503020204020204" pitchFamily="34" charset="-122"/>
              </a:rPr>
              <a:t>）。可以使用</a:t>
            </a:r>
            <a:r>
              <a:rPr lang="en-US" altLang="zh-CN" sz="2400" dirty="0">
                <a:latin typeface="Microsoft YaHei" panose="020B0503020204020204" pitchFamily="34" charset="-122"/>
                <a:ea typeface="Microsoft YaHei" panose="020B0503020204020204" pitchFamily="34" charset="-122"/>
              </a:rPr>
              <a:t>transformers </a:t>
            </a:r>
            <a:r>
              <a:rPr lang="zh-CN" altLang="en-US" sz="2400" dirty="0">
                <a:latin typeface="Microsoft YaHei" panose="020B0503020204020204" pitchFamily="34" charset="-122"/>
                <a:ea typeface="Microsoft YaHei" panose="020B0503020204020204" pitchFamily="34" charset="-122"/>
              </a:rPr>
              <a:t>库中的</a:t>
            </a:r>
            <a:r>
              <a:rPr lang="en-US" altLang="zh-CN" sz="2400" dirty="0" err="1">
                <a:latin typeface="Microsoft YaHei" panose="020B0503020204020204" pitchFamily="34" charset="-122"/>
                <a:ea typeface="Microsoft YaHei" panose="020B0503020204020204" pitchFamily="34" charset="-122"/>
              </a:rPr>
              <a:t>BertWordPiece</a:t>
            </a:r>
            <a:r>
              <a:rPr lang="en-US" altLang="zh-CN" sz="2400" dirty="0">
                <a:latin typeface="Microsoft YaHei" panose="020B0503020204020204" pitchFamily="34" charset="-122"/>
                <a:ea typeface="Microsoft YaHei" panose="020B0503020204020204" pitchFamily="34" charset="-122"/>
              </a:rPr>
              <a:t>-Tokenizer </a:t>
            </a:r>
            <a:r>
              <a:rPr lang="zh-CN" altLang="en-US" sz="2400" dirty="0">
                <a:latin typeface="Microsoft YaHei" panose="020B0503020204020204" pitchFamily="34" charset="-122"/>
                <a:ea typeface="Microsoft YaHei" panose="020B0503020204020204" pitchFamily="34" charset="-122"/>
              </a:rPr>
              <a:t>类来完成任务，代码如下所示：</a:t>
            </a:r>
            <a:endParaRPr lang="en-US" altLang="zh-CN" sz="24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041607D4-B65F-094D-FC03-6166F5515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265" y="3429000"/>
            <a:ext cx="7772400" cy="2238061"/>
          </a:xfrm>
          <a:prstGeom prst="rect">
            <a:avLst/>
          </a:prstGeom>
        </p:spPr>
      </p:pic>
    </p:spTree>
    <p:extLst>
      <p:ext uri="{BB962C8B-B14F-4D97-AF65-F5344CB8AC3E}">
        <p14:creationId xmlns:p14="http://schemas.microsoft.com/office/powerpoint/2010/main" val="2533729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6004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err="1">
                <a:solidFill>
                  <a:schemeClr val="bg1"/>
                </a:solidFill>
                <a:latin typeface="微软雅黑" panose="020B0503020204020204" pitchFamily="34" charset="-122"/>
                <a:ea typeface="微软雅黑" panose="020B0503020204020204" pitchFamily="34" charset="-122"/>
              </a:rPr>
              <a:t>HuggingFace</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的预训练语言模型实践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6" name="Picture 15">
            <a:extLst>
              <a:ext uri="{FF2B5EF4-FFF2-40B4-BE49-F238E27FC236}">
                <a16:creationId xmlns:a16="http://schemas.microsoft.com/office/drawing/2014/main" id="{13DF43C2-36E9-2B91-68AD-3BC536918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638" y="1054020"/>
            <a:ext cx="5438724" cy="5667455"/>
          </a:xfrm>
          <a:prstGeom prst="rect">
            <a:avLst/>
          </a:prstGeom>
        </p:spPr>
      </p:pic>
    </p:spTree>
    <p:extLst>
      <p:ext uri="{BB962C8B-B14F-4D97-AF65-F5344CB8AC3E}">
        <p14:creationId xmlns:p14="http://schemas.microsoft.com/office/powerpoint/2010/main" val="364413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3.</a:t>
            </a:r>
            <a:r>
              <a:rPr lang="zh-CN" altLang="en-US" sz="2400" b="1" dirty="0">
                <a:solidFill>
                  <a:srgbClr val="0070C0"/>
                </a:solidFill>
                <a:latin typeface="Microsoft YaHei" panose="020B0503020204020204" pitchFamily="34" charset="-122"/>
                <a:ea typeface="Microsoft YaHei" panose="020B0503020204020204" pitchFamily="34" charset="-122"/>
              </a:rPr>
              <a:t> 预处理语料集合</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6004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err="1">
                <a:solidFill>
                  <a:schemeClr val="bg1"/>
                </a:solidFill>
                <a:latin typeface="微软雅黑" panose="020B0503020204020204" pitchFamily="34" charset="-122"/>
                <a:ea typeface="微软雅黑" panose="020B0503020204020204" pitchFamily="34" charset="-122"/>
              </a:rPr>
              <a:t>HuggingFace</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的预训练语言模型实践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9765456C-95B8-9A23-E002-2DA912869BCC}"/>
              </a:ext>
            </a:extLst>
          </p:cNvPr>
          <p:cNvSpPr txBox="1"/>
          <p:nvPr/>
        </p:nvSpPr>
        <p:spPr>
          <a:xfrm>
            <a:off x="382586" y="170739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在启动整个模型训练之前，还需要将预训练语料根据训练好的</a:t>
            </a:r>
            <a:r>
              <a:rPr lang="en-US" altLang="zh-CN" sz="2400" dirty="0">
                <a:latin typeface="Microsoft YaHei" panose="020B0503020204020204" pitchFamily="34" charset="-122"/>
                <a:ea typeface="Microsoft YaHei" panose="020B0503020204020204" pitchFamily="34" charset="-122"/>
              </a:rPr>
              <a:t>Tokenizer </a:t>
            </a:r>
            <a:r>
              <a:rPr lang="zh-CN" altLang="en-US" sz="2400" dirty="0">
                <a:latin typeface="Microsoft YaHei" panose="020B0503020204020204" pitchFamily="34" charset="-122"/>
                <a:ea typeface="Microsoft YaHei" panose="020B0503020204020204" pitchFamily="34" charset="-122"/>
              </a:rPr>
              <a:t>进行处理。如果文档长度超过</a:t>
            </a:r>
            <a:r>
              <a:rPr lang="en-US" altLang="zh-CN" sz="2400" dirty="0">
                <a:latin typeface="Microsoft YaHei" panose="020B0503020204020204" pitchFamily="34" charset="-122"/>
                <a:ea typeface="Microsoft YaHei" panose="020B0503020204020204" pitchFamily="34" charset="-122"/>
              </a:rPr>
              <a:t>512 </a:t>
            </a:r>
            <a:r>
              <a:rPr lang="zh-CN" altLang="en-US" sz="2400" dirty="0">
                <a:latin typeface="Microsoft YaHei" panose="020B0503020204020204" pitchFamily="34" charset="-122"/>
                <a:ea typeface="Microsoft YaHei" panose="020B0503020204020204" pitchFamily="34" charset="-122"/>
              </a:rPr>
              <a:t>个词元（</a:t>
            </a:r>
            <a:r>
              <a:rPr lang="en-US" altLang="zh-CN" sz="2400" dirty="0">
                <a:latin typeface="Microsoft YaHei" panose="020B0503020204020204" pitchFamily="34" charset="-122"/>
                <a:ea typeface="Microsoft YaHei" panose="020B0503020204020204" pitchFamily="34" charset="-122"/>
              </a:rPr>
              <a:t>Token</a:t>
            </a:r>
            <a:r>
              <a:rPr lang="zh-CN" altLang="en-US" sz="2400" dirty="0">
                <a:latin typeface="Microsoft YaHei" panose="020B0503020204020204" pitchFamily="34" charset="-122"/>
                <a:ea typeface="Microsoft YaHei" panose="020B0503020204020204" pitchFamily="34" charset="-122"/>
              </a:rPr>
              <a:t>），就直接截断。数据处理代码如下所示：</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9CB414C2-1FE6-7A61-B25E-87EAD0B14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231" y="2794135"/>
            <a:ext cx="5484586" cy="3927340"/>
          </a:xfrm>
          <a:prstGeom prst="rect">
            <a:avLst/>
          </a:prstGeom>
        </p:spPr>
      </p:pic>
    </p:spTree>
    <p:extLst>
      <p:ext uri="{BB962C8B-B14F-4D97-AF65-F5344CB8AC3E}">
        <p14:creationId xmlns:p14="http://schemas.microsoft.com/office/powerpoint/2010/main" val="796307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3.</a:t>
            </a:r>
            <a:r>
              <a:rPr lang="zh-CN" altLang="en-US" sz="2400" b="1" dirty="0">
                <a:solidFill>
                  <a:srgbClr val="0070C0"/>
                </a:solidFill>
                <a:latin typeface="Microsoft YaHei" panose="020B0503020204020204" pitchFamily="34" charset="-122"/>
                <a:ea typeface="Microsoft YaHei" panose="020B0503020204020204" pitchFamily="34" charset="-122"/>
              </a:rPr>
              <a:t> 预处理语料集合</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6004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err="1">
                <a:solidFill>
                  <a:schemeClr val="bg1"/>
                </a:solidFill>
                <a:latin typeface="微软雅黑" panose="020B0503020204020204" pitchFamily="34" charset="-122"/>
                <a:ea typeface="微软雅黑" panose="020B0503020204020204" pitchFamily="34" charset="-122"/>
              </a:rPr>
              <a:t>HuggingFace</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的预训练语言模型实践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4" name="Picture 13">
            <a:extLst>
              <a:ext uri="{FF2B5EF4-FFF2-40B4-BE49-F238E27FC236}">
                <a16:creationId xmlns:a16="http://schemas.microsoft.com/office/drawing/2014/main" id="{60B0373C-A048-B560-0939-CC1B0D740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577" y="1054996"/>
            <a:ext cx="5751965" cy="2162595"/>
          </a:xfrm>
          <a:prstGeom prst="rect">
            <a:avLst/>
          </a:prstGeom>
        </p:spPr>
      </p:pic>
      <p:pic>
        <p:nvPicPr>
          <p:cNvPr id="16" name="Picture 15">
            <a:extLst>
              <a:ext uri="{FF2B5EF4-FFF2-40B4-BE49-F238E27FC236}">
                <a16:creationId xmlns:a16="http://schemas.microsoft.com/office/drawing/2014/main" id="{28B182E6-CDDA-3040-4B2B-FF7C195D3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3576" y="3180344"/>
            <a:ext cx="5751965" cy="3512103"/>
          </a:xfrm>
          <a:prstGeom prst="rect">
            <a:avLst/>
          </a:prstGeom>
        </p:spPr>
      </p:pic>
    </p:spTree>
    <p:extLst>
      <p:ext uri="{BB962C8B-B14F-4D97-AF65-F5344CB8AC3E}">
        <p14:creationId xmlns:p14="http://schemas.microsoft.com/office/powerpoint/2010/main" val="1804896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4.</a:t>
            </a:r>
            <a:r>
              <a:rPr lang="zh-CN" altLang="en-US" sz="2400" b="1" dirty="0">
                <a:solidFill>
                  <a:srgbClr val="0070C0"/>
                </a:solidFill>
                <a:latin typeface="Microsoft YaHei" panose="020B0503020204020204" pitchFamily="34" charset="-122"/>
                <a:ea typeface="Microsoft YaHei" panose="020B0503020204020204" pitchFamily="34" charset="-122"/>
              </a:rPr>
              <a:t> 模型训练</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6004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err="1">
                <a:solidFill>
                  <a:schemeClr val="bg1"/>
                </a:solidFill>
                <a:latin typeface="微软雅黑" panose="020B0503020204020204" pitchFamily="34" charset="-122"/>
                <a:ea typeface="微软雅黑" panose="020B0503020204020204" pitchFamily="34" charset="-122"/>
              </a:rPr>
              <a:t>HuggingFace</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的预训练语言模型实践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9765456C-95B8-9A23-E002-2DA912869BCC}"/>
              </a:ext>
            </a:extLst>
          </p:cNvPr>
          <p:cNvSpPr txBox="1"/>
          <p:nvPr/>
        </p:nvSpPr>
        <p:spPr>
          <a:xfrm>
            <a:off x="382586" y="1707399"/>
            <a:ext cx="11195049" cy="51180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在构建处理好的预训练语料之后，就可以开始模型训练。代码如下所示：</a:t>
            </a:r>
            <a:endParaRPr lang="en-US" altLang="zh-CN" sz="24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13BBE2AC-73B2-061C-50D6-59E1D5203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2359802"/>
            <a:ext cx="5932402" cy="3095972"/>
          </a:xfrm>
          <a:prstGeom prst="rect">
            <a:avLst/>
          </a:prstGeom>
        </p:spPr>
      </p:pic>
      <p:pic>
        <p:nvPicPr>
          <p:cNvPr id="16" name="Picture 15">
            <a:extLst>
              <a:ext uri="{FF2B5EF4-FFF2-40B4-BE49-F238E27FC236}">
                <a16:creationId xmlns:a16="http://schemas.microsoft.com/office/drawing/2014/main" id="{EDEE6ADE-5AEC-EE6C-646A-14C6E5163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598" y="2526764"/>
            <a:ext cx="5932402" cy="3276240"/>
          </a:xfrm>
          <a:prstGeom prst="rect">
            <a:avLst/>
          </a:prstGeom>
        </p:spPr>
      </p:pic>
    </p:spTree>
    <p:extLst>
      <p:ext uri="{BB962C8B-B14F-4D97-AF65-F5344CB8AC3E}">
        <p14:creationId xmlns:p14="http://schemas.microsoft.com/office/powerpoint/2010/main" val="2119670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5.</a:t>
            </a:r>
            <a:r>
              <a:rPr lang="zh-CN" altLang="en-US" sz="2400" b="1" dirty="0">
                <a:solidFill>
                  <a:srgbClr val="0070C0"/>
                </a:solidFill>
                <a:latin typeface="Microsoft YaHei" panose="020B0503020204020204" pitchFamily="34" charset="-122"/>
                <a:ea typeface="Microsoft YaHei" panose="020B0503020204020204" pitchFamily="34" charset="-122"/>
              </a:rPr>
              <a:t> 模型使用</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6004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a:t>
            </a:r>
            <a:r>
              <a:rPr lang="en-US" altLang="zh-CN" sz="2400" b="1" dirty="0" err="1">
                <a:solidFill>
                  <a:schemeClr val="bg1"/>
                </a:solidFill>
                <a:latin typeface="微软雅黑" panose="020B0503020204020204" pitchFamily="34" charset="-122"/>
                <a:ea typeface="微软雅黑" panose="020B0503020204020204" pitchFamily="34" charset="-122"/>
              </a:rPr>
              <a:t>HuggingFace</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的预训练语言模型实践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9765456C-95B8-9A23-E002-2DA912869BCC}"/>
              </a:ext>
            </a:extLst>
          </p:cNvPr>
          <p:cNvSpPr txBox="1"/>
          <p:nvPr/>
        </p:nvSpPr>
        <p:spPr>
          <a:xfrm>
            <a:off x="382586" y="1707399"/>
            <a:ext cx="11195049" cy="51180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基于训练好的模型，可以针对不同应用需求使用，以句子补全为例的代码如下所示：</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C44C1B08-021D-6F36-EAED-633E0E645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900" y="2594296"/>
            <a:ext cx="7772400" cy="806115"/>
          </a:xfrm>
          <a:prstGeom prst="rect">
            <a:avLst/>
          </a:prstGeom>
        </p:spPr>
      </p:pic>
      <p:pic>
        <p:nvPicPr>
          <p:cNvPr id="17" name="Picture 16">
            <a:extLst>
              <a:ext uri="{FF2B5EF4-FFF2-40B4-BE49-F238E27FC236}">
                <a16:creationId xmlns:a16="http://schemas.microsoft.com/office/drawing/2014/main" id="{2E6C5196-5325-1B0A-D21B-697585BC6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900" y="3393519"/>
            <a:ext cx="7772400" cy="3145393"/>
          </a:xfrm>
          <a:prstGeom prst="rect">
            <a:avLst/>
          </a:prstGeom>
        </p:spPr>
      </p:pic>
    </p:spTree>
    <p:extLst>
      <p:ext uri="{BB962C8B-B14F-4D97-AF65-F5344CB8AC3E}">
        <p14:creationId xmlns:p14="http://schemas.microsoft.com/office/powerpoint/2010/main" val="632102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103A129E-7D82-D3E7-2D2F-DCECB490BC49}"/>
              </a:ext>
            </a:extLst>
          </p:cNvPr>
          <p:cNvSpPr>
            <a:spLocks noChangeArrowheads="1"/>
          </p:cNvSpPr>
          <p:nvPr/>
        </p:nvSpPr>
        <p:spPr bwMode="auto">
          <a:xfrm>
            <a:off x="610868" y="4052716"/>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Transformer</a:t>
              </a:r>
              <a:r>
                <a:rPr lang="zh-CN" altLang="en-US" sz="2000" b="1" dirty="0">
                  <a:solidFill>
                    <a:srgbClr val="0070C0"/>
                  </a:solidFill>
                  <a:latin typeface="微软雅黑" panose="020B0503020204020204" pitchFamily="34" charset="-122"/>
                  <a:ea typeface="微软雅黑" panose="020B0503020204020204" pitchFamily="34" charset="-122"/>
                </a:rPr>
                <a:t>结构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生成式预训练语言模型</a:t>
              </a:r>
              <a:r>
                <a:rPr lang="en-US" altLang="zh-CN" sz="2000" b="1" dirty="0">
                  <a:solidFill>
                    <a:srgbClr val="0070C0"/>
                  </a:solidFill>
                  <a:latin typeface="微软雅黑" panose="020B0503020204020204" pitchFamily="34" charset="-122"/>
                  <a:ea typeface="微软雅黑" panose="020B0503020204020204" pitchFamily="34" charset="-122"/>
                </a:rPr>
                <a:t>GPT</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大语言模型结构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796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5282343"/>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当前，绝大多数大语言模型都采用了类似</a:t>
            </a:r>
            <a:r>
              <a:rPr lang="en-US" sz="2400" dirty="0">
                <a:latin typeface="Microsoft YaHei" panose="020B0503020204020204" pitchFamily="34" charset="-122"/>
                <a:ea typeface="Microsoft YaHei" panose="020B0503020204020204" pitchFamily="34" charset="-122"/>
              </a:rPr>
              <a:t>GPT </a:t>
            </a:r>
            <a:r>
              <a:rPr lang="zh-CN" altLang="en-US" sz="2400" dirty="0">
                <a:latin typeface="Microsoft YaHei" panose="020B0503020204020204" pitchFamily="34" charset="-122"/>
                <a:ea typeface="Microsoft YaHei" panose="020B0503020204020204" pitchFamily="34" charset="-122"/>
              </a:rPr>
              <a:t>的架构，使用基于</a:t>
            </a:r>
            <a:r>
              <a:rPr lang="en-US"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架构构建的仅由解码器组成的网络结构，采用自回归的方式构建语言模型，但是在位置编码、层归一化位置、激活函数等细节上各有不同。</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[5] </a:t>
            </a:r>
            <a:r>
              <a:rPr lang="zh-CN" altLang="en-US" sz="2000" dirty="0">
                <a:latin typeface="Microsoft YaHei" panose="020B0503020204020204" pitchFamily="34" charset="-122"/>
                <a:ea typeface="Microsoft YaHei" panose="020B0503020204020204" pitchFamily="34" charset="-122"/>
              </a:rPr>
              <a:t>介绍了</a:t>
            </a:r>
            <a:r>
              <a:rPr lang="en-US" sz="2000" dirty="0">
                <a:latin typeface="Microsoft YaHei" panose="020B0503020204020204" pitchFamily="34" charset="-122"/>
                <a:ea typeface="Microsoft YaHei" panose="020B0503020204020204" pitchFamily="34" charset="-122"/>
              </a:rPr>
              <a:t>GPT-3 </a:t>
            </a:r>
            <a:r>
              <a:rPr lang="zh-CN" altLang="en-US" sz="2000" dirty="0">
                <a:latin typeface="Microsoft YaHei" panose="020B0503020204020204" pitchFamily="34" charset="-122"/>
                <a:ea typeface="Microsoft YaHei" panose="020B0503020204020204" pitchFamily="34" charset="-122"/>
              </a:rPr>
              <a:t>模型的训练过程，包括模型架构、训练数据组成、训练过程及评估方法。由于</a:t>
            </a:r>
            <a:r>
              <a:rPr lang="en-US" sz="2000" dirty="0">
                <a:latin typeface="Microsoft YaHei" panose="020B0503020204020204" pitchFamily="34" charset="-122"/>
                <a:ea typeface="Microsoft YaHei" panose="020B0503020204020204" pitchFamily="34" charset="-122"/>
              </a:rPr>
              <a:t>GPT-3 </a:t>
            </a:r>
            <a:r>
              <a:rPr lang="zh-CN" altLang="en-US" sz="2000" dirty="0">
                <a:latin typeface="Microsoft YaHei" panose="020B0503020204020204" pitchFamily="34" charset="-122"/>
                <a:ea typeface="Microsoft YaHei" panose="020B0503020204020204" pitchFamily="34" charset="-122"/>
              </a:rPr>
              <a:t>并没有开放源代码，根据论文直接重现整个训练过程并不容易</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[31] </a:t>
            </a:r>
            <a:r>
              <a:rPr lang="zh-CN" altLang="en-US" sz="2000" dirty="0">
                <a:latin typeface="Microsoft YaHei" panose="020B0503020204020204" pitchFamily="34" charset="-122"/>
                <a:ea typeface="Microsoft YaHei" panose="020B0503020204020204" pitchFamily="34" charset="-122"/>
              </a:rPr>
              <a:t>介绍了根据</a:t>
            </a:r>
            <a:r>
              <a:rPr lang="en-US" sz="2000" dirty="0">
                <a:latin typeface="Microsoft YaHei" panose="020B0503020204020204" pitchFamily="34" charset="-122"/>
                <a:ea typeface="Microsoft YaHei" panose="020B0503020204020204" pitchFamily="34" charset="-122"/>
              </a:rPr>
              <a:t>GPT-3 </a:t>
            </a:r>
            <a:r>
              <a:rPr lang="zh-CN" altLang="en-US" sz="2000" dirty="0">
                <a:latin typeface="Microsoft YaHei" panose="020B0503020204020204" pitchFamily="34" charset="-122"/>
                <a:ea typeface="Microsoft YaHei" panose="020B0503020204020204" pitchFamily="34" charset="-122"/>
              </a:rPr>
              <a:t>的描述复现的过程，构造并开源了系统</a:t>
            </a:r>
            <a:r>
              <a:rPr lang="en-US" sz="2000" dirty="0" err="1">
                <a:latin typeface="Microsoft YaHei" panose="020B0503020204020204" pitchFamily="34" charset="-122"/>
                <a:ea typeface="Microsoft YaHei" panose="020B0503020204020204" pitchFamily="34" charset="-122"/>
              </a:rPr>
              <a:t>OPT（OpenPre-trained</a:t>
            </a:r>
            <a:r>
              <a:rPr lang="en-US" sz="2000" dirty="0">
                <a:latin typeface="Microsoft YaHei" panose="020B0503020204020204" pitchFamily="34" charset="-122"/>
                <a:ea typeface="Microsoft YaHei" panose="020B0503020204020204" pitchFamily="34" charset="-122"/>
              </a:rPr>
              <a:t> Transformer Language Models）。</a:t>
            </a:r>
          </a:p>
          <a:p>
            <a:pPr marL="342900" indent="-342900" algn="just">
              <a:lnSpc>
                <a:spcPct val="125000"/>
              </a:lnSpc>
              <a:spcBef>
                <a:spcPts val="1200"/>
              </a:spcBef>
              <a:buFont typeface="Arial" panose="020B0604020202020204" pitchFamily="34" charset="0"/>
              <a:buChar char="•"/>
            </a:pPr>
            <a:r>
              <a:rPr lang="en-US" sz="2000" dirty="0" err="1">
                <a:latin typeface="Microsoft YaHei" panose="020B0503020204020204" pitchFamily="34" charset="-122"/>
                <a:ea typeface="Microsoft YaHei" panose="020B0503020204020204" pitchFamily="34" charset="-122"/>
              </a:rPr>
              <a:t>MetaAI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也仿照</a:t>
            </a:r>
            <a:r>
              <a:rPr lang="en-US" sz="2000" dirty="0">
                <a:latin typeface="Microsoft YaHei" panose="020B0503020204020204" pitchFamily="34" charset="-122"/>
                <a:ea typeface="Microsoft YaHei" panose="020B0503020204020204" pitchFamily="34" charset="-122"/>
              </a:rPr>
              <a:t>GPT-3 </a:t>
            </a:r>
            <a:r>
              <a:rPr lang="zh-CN" altLang="en-US" sz="2000" dirty="0">
                <a:latin typeface="Microsoft YaHei" panose="020B0503020204020204" pitchFamily="34" charset="-122"/>
                <a:ea typeface="Microsoft YaHei" panose="020B0503020204020204" pitchFamily="34" charset="-122"/>
              </a:rPr>
              <a:t>的架构开源了</a:t>
            </a:r>
            <a:r>
              <a:rPr lang="en-US" sz="2000" dirty="0" err="1">
                <a:latin typeface="Microsoft YaHei" panose="020B0503020204020204" pitchFamily="34" charset="-122"/>
                <a:ea typeface="Microsoft YaHei" panose="020B0503020204020204" pitchFamily="34" charset="-122"/>
              </a:rPr>
              <a:t>LLaMA</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模型</a:t>
            </a:r>
            <a:r>
              <a:rPr lang="en-US" altLang="zh-CN" sz="2000" dirty="0">
                <a:latin typeface="Microsoft YaHei" panose="020B0503020204020204" pitchFamily="34" charset="-122"/>
                <a:ea typeface="Microsoft YaHei" panose="020B0503020204020204" pitchFamily="34" charset="-122"/>
              </a:rPr>
              <a:t>[37]</a:t>
            </a:r>
            <a:r>
              <a:rPr lang="zh-CN" altLang="en-US" sz="2000" dirty="0">
                <a:latin typeface="Microsoft YaHei" panose="020B0503020204020204" pitchFamily="34" charset="-122"/>
                <a:ea typeface="Microsoft YaHei" panose="020B0503020204020204" pitchFamily="34" charset="-122"/>
              </a:rPr>
              <a:t>，公开评测结果及利用该模型进行有监督微调后的模型都有非常好的表现。</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sz="2400" dirty="0">
                <a:latin typeface="Microsoft YaHei" panose="020B0503020204020204" pitchFamily="34" charset="-122"/>
                <a:ea typeface="Microsoft YaHei" panose="020B0503020204020204" pitchFamily="34" charset="-122"/>
              </a:rPr>
              <a:t>GPT-3模型</a:t>
            </a:r>
            <a:r>
              <a:rPr lang="zh-CN" altLang="en-US" sz="2400" dirty="0">
                <a:latin typeface="Microsoft YaHei" panose="020B0503020204020204" pitchFamily="34" charset="-122"/>
                <a:ea typeface="Microsoft YaHei" panose="020B0503020204020204" pitchFamily="34" charset="-122"/>
              </a:rPr>
              <a:t>后，</a:t>
            </a:r>
            <a:r>
              <a:rPr lang="en-US" sz="2400" dirty="0" err="1">
                <a:latin typeface="Microsoft YaHei" panose="020B0503020204020204" pitchFamily="34" charset="-122"/>
                <a:ea typeface="Microsoft YaHei" panose="020B0503020204020204" pitchFamily="34" charset="-122"/>
              </a:rPr>
              <a:t>OpenAI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就不再开源（也没有开源模型），因此并不清楚</a:t>
            </a:r>
            <a:r>
              <a:rPr lang="en-US" sz="2400" dirty="0" err="1">
                <a:latin typeface="Microsoft YaHei" panose="020B0503020204020204" pitchFamily="34" charset="-122"/>
                <a:ea typeface="Microsoft YaHei" panose="020B0503020204020204" pitchFamily="34" charset="-122"/>
              </a:rPr>
              <a:t>ChatGPT</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采用的模型架构。</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大语言模型的结构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72246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103A129E-7D82-D3E7-2D2F-DCECB490BC49}"/>
              </a:ext>
            </a:extLst>
          </p:cNvPr>
          <p:cNvSpPr>
            <a:spLocks noChangeArrowheads="1"/>
          </p:cNvSpPr>
          <p:nvPr/>
        </p:nvSpPr>
        <p:spPr bwMode="auto">
          <a:xfrm>
            <a:off x="634618" y="2731280"/>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Transformer</a:t>
              </a:r>
              <a:r>
                <a:rPr lang="zh-CN" altLang="en-US" sz="2000" b="1" dirty="0">
                  <a:solidFill>
                    <a:srgbClr val="0070C0"/>
                  </a:solidFill>
                  <a:latin typeface="微软雅黑" panose="020B0503020204020204" pitchFamily="34" charset="-122"/>
                  <a:ea typeface="微软雅黑" panose="020B0503020204020204" pitchFamily="34" charset="-122"/>
                </a:rPr>
                <a:t>结构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生成式预训练语言模型</a:t>
              </a:r>
              <a:r>
                <a:rPr lang="en-US" altLang="zh-CN" sz="2000" b="1" dirty="0">
                  <a:solidFill>
                    <a:srgbClr val="0070C0"/>
                  </a:solidFill>
                  <a:latin typeface="微软雅黑" panose="020B0503020204020204" pitchFamily="34" charset="-122"/>
                  <a:ea typeface="微软雅黑" panose="020B0503020204020204" pitchFamily="34" charset="-122"/>
                </a:rPr>
                <a:t>GPT</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大语言模型结构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4770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628571" y="1054996"/>
            <a:ext cx="7949065" cy="3743461"/>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[37] </a:t>
            </a:r>
            <a:r>
              <a:rPr lang="zh-CN" altLang="en-US" sz="2400" dirty="0">
                <a:latin typeface="Microsoft YaHei" panose="020B0503020204020204" pitchFamily="34" charset="-122"/>
                <a:ea typeface="Microsoft YaHei" panose="020B0503020204020204" pitchFamily="34" charset="-122"/>
              </a:rPr>
              <a:t>介绍了</a:t>
            </a: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采用的</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结构和细节，与</a:t>
            </a:r>
            <a:r>
              <a:rPr lang="en-US" altLang="zh-CN" sz="2400" dirty="0">
                <a:latin typeface="Microsoft YaHei" panose="020B0503020204020204" pitchFamily="34" charset="-122"/>
                <a:ea typeface="Microsoft YaHei" panose="020B0503020204020204" pitchFamily="34" charset="-122"/>
              </a:rPr>
              <a:t>2.1 </a:t>
            </a:r>
            <a:r>
              <a:rPr lang="zh-CN" altLang="en-US" sz="2400" dirty="0">
                <a:latin typeface="Microsoft YaHei" panose="020B0503020204020204" pitchFamily="34" charset="-122"/>
                <a:ea typeface="Microsoft YaHei" panose="020B0503020204020204" pitchFamily="34" charset="-122"/>
              </a:rPr>
              <a:t>节介绍的</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结构的不同之处为：</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前置层归一化（</a:t>
            </a:r>
            <a:r>
              <a:rPr lang="en-US" altLang="zh-CN" sz="2000" b="1" dirty="0">
                <a:solidFill>
                  <a:srgbClr val="0070C0"/>
                </a:solidFill>
                <a:latin typeface="Microsoft YaHei" panose="020B0503020204020204" pitchFamily="34" charset="-122"/>
                <a:ea typeface="Microsoft YaHei" panose="020B0503020204020204" pitchFamily="34" charset="-122"/>
              </a:rPr>
              <a:t>Pre-normalization</a:t>
            </a:r>
            <a:r>
              <a:rPr lang="zh-CN" altLang="en-US" sz="2000" b="1" dirty="0">
                <a:solidFill>
                  <a:srgbClr val="0070C0"/>
                </a:solidFill>
                <a:latin typeface="Microsoft YaHei" panose="020B0503020204020204" pitchFamily="34" charset="-122"/>
                <a:ea typeface="Microsoft YaHei" panose="020B0503020204020204" pitchFamily="34" charset="-122"/>
              </a:rPr>
              <a:t>）</a:t>
            </a:r>
            <a:endParaRPr lang="en-US" altLang="zh-CN" sz="2000" b="1" dirty="0">
              <a:solidFill>
                <a:srgbClr val="0070C0"/>
              </a:solidFill>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err="1">
                <a:latin typeface="Microsoft YaHei" panose="020B0503020204020204" pitchFamily="34" charset="-122"/>
                <a:ea typeface="Microsoft YaHei" panose="020B0503020204020204" pitchFamily="34" charset="-122"/>
              </a:rPr>
              <a:t>RMSNorm</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归一化函数（</a:t>
            </a:r>
            <a:r>
              <a:rPr lang="en-US" altLang="zh-CN" sz="2000" dirty="0">
                <a:latin typeface="Microsoft YaHei" panose="020B0503020204020204" pitchFamily="34" charset="-122"/>
                <a:ea typeface="Microsoft YaHei" panose="020B0503020204020204" pitchFamily="34" charset="-122"/>
              </a:rPr>
              <a:t>Normalizing</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Function</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err="1">
                <a:latin typeface="Microsoft YaHei" panose="020B0503020204020204" pitchFamily="34" charset="-122"/>
                <a:ea typeface="Microsoft YaHei" panose="020B0503020204020204" pitchFamily="34" charset="-122"/>
              </a:rPr>
              <a:t>SwiGLU</a:t>
            </a:r>
            <a:r>
              <a:rPr lang="zh-CN" altLang="en-US" sz="2000" dirty="0">
                <a:latin typeface="Microsoft YaHei" panose="020B0503020204020204" pitchFamily="34" charset="-122"/>
                <a:ea typeface="Microsoft YaHei" panose="020B0503020204020204" pitchFamily="34" charset="-122"/>
              </a:rPr>
              <a:t>激活函数</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旋转位置嵌入（</a:t>
            </a:r>
            <a:r>
              <a:rPr lang="en-US" altLang="zh-CN" sz="2000" dirty="0">
                <a:latin typeface="Microsoft YaHei" panose="020B0503020204020204" pitchFamily="34" charset="-122"/>
                <a:ea typeface="Microsoft YaHei" panose="020B0503020204020204" pitchFamily="34" charset="-122"/>
              </a:rPr>
              <a:t>Rotary Positional Embeddings</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RoPE</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使用的</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结构与</a:t>
            </a:r>
            <a:r>
              <a:rPr lang="en-US" altLang="zh-CN" sz="2400" dirty="0">
                <a:latin typeface="Microsoft YaHei" panose="020B0503020204020204" pitchFamily="34" charset="-122"/>
                <a:ea typeface="Microsoft YaHei" panose="020B0503020204020204" pitchFamily="34" charset="-122"/>
              </a:rPr>
              <a:t>GPT-2 </a:t>
            </a:r>
            <a:r>
              <a:rPr lang="zh-CN" altLang="en-US" sz="2400" dirty="0">
                <a:latin typeface="Microsoft YaHei" panose="020B0503020204020204" pitchFamily="34" charset="-122"/>
                <a:ea typeface="Microsoft YaHei" panose="020B0503020204020204" pitchFamily="34" charset="-122"/>
              </a:rPr>
              <a:t>类似，如图</a:t>
            </a:r>
            <a:r>
              <a:rPr lang="en-US" altLang="zh-CN" sz="2400" dirty="0">
                <a:latin typeface="Microsoft YaHei" panose="020B0503020204020204" pitchFamily="34" charset="-122"/>
                <a:ea typeface="Microsoft YaHei" panose="020B0503020204020204" pitchFamily="34" charset="-122"/>
              </a:rPr>
              <a:t>2.4 </a:t>
            </a:r>
            <a:r>
              <a:rPr lang="zh-CN" altLang="en-US" sz="2400" dirty="0">
                <a:latin typeface="Microsoft YaHei" panose="020B0503020204020204" pitchFamily="34" charset="-122"/>
                <a:ea typeface="Microsoft YaHei" panose="020B0503020204020204" pitchFamily="34" charset="-122"/>
              </a:rPr>
              <a:t>所示。</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A1195224-B0F1-3D1A-4780-EEFB23EC8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922594"/>
            <a:ext cx="2927121" cy="5529006"/>
          </a:xfrm>
          <a:prstGeom prst="rect">
            <a:avLst/>
          </a:prstGeom>
        </p:spPr>
      </p:pic>
      <p:sp>
        <p:nvSpPr>
          <p:cNvPr id="14" name="TextBox 13">
            <a:extLst>
              <a:ext uri="{FF2B5EF4-FFF2-40B4-BE49-F238E27FC236}">
                <a16:creationId xmlns:a16="http://schemas.microsoft.com/office/drawing/2014/main" id="{E8C5385B-C8FA-C2A5-2505-7315AEA6F043}"/>
              </a:ext>
            </a:extLst>
          </p:cNvPr>
          <p:cNvSpPr txBox="1"/>
          <p:nvPr/>
        </p:nvSpPr>
        <p:spPr>
          <a:xfrm>
            <a:off x="579128" y="6516460"/>
            <a:ext cx="2927121" cy="369332"/>
          </a:xfrm>
          <a:prstGeom prst="rect">
            <a:avLst/>
          </a:prstGeom>
          <a:noFill/>
        </p:spPr>
        <p:txBody>
          <a:bodyPr wrap="square">
            <a:spAutoFit/>
          </a:bodyPr>
          <a:lstStyle/>
          <a:p>
            <a:pPr algn="ctr"/>
            <a:r>
              <a:rPr lang="zh-CN" altLang="en-US" dirty="0">
                <a:effectLst/>
                <a:latin typeface="Microsoft YaHei" panose="020B0503020204020204" pitchFamily="34" charset="-122"/>
                <a:ea typeface="Microsoft YaHei" panose="020B0503020204020204" pitchFamily="34" charset="-122"/>
              </a:rPr>
              <a:t>图</a:t>
            </a:r>
            <a:r>
              <a:rPr lang="en-US" altLang="zh-CN" dirty="0">
                <a:effectLst/>
                <a:latin typeface="Microsoft YaHei" panose="020B0503020204020204" pitchFamily="34" charset="-122"/>
                <a:ea typeface="Microsoft YaHei" panose="020B0503020204020204" pitchFamily="34" charset="-122"/>
              </a:rPr>
              <a:t>2.4 </a:t>
            </a:r>
            <a:r>
              <a:rPr lang="en-US" dirty="0">
                <a:effectLst/>
                <a:latin typeface="Microsoft YaHei" panose="020B0503020204020204" pitchFamily="34" charset="-122"/>
                <a:ea typeface="Microsoft YaHei" panose="020B0503020204020204" pitchFamily="34" charset="-122"/>
              </a:rPr>
              <a:t>GPT-2 </a:t>
            </a:r>
            <a:r>
              <a:rPr lang="zh-CN" altLang="en-US" dirty="0">
                <a:effectLst/>
                <a:latin typeface="Microsoft YaHei" panose="020B0503020204020204" pitchFamily="34" charset="-122"/>
                <a:ea typeface="Microsoft YaHei" panose="020B0503020204020204" pitchFamily="34" charset="-122"/>
              </a:rPr>
              <a:t>的模型结构</a:t>
            </a:r>
          </a:p>
        </p:txBody>
      </p:sp>
    </p:spTree>
    <p:extLst>
      <p:ext uri="{BB962C8B-B14F-4D97-AF65-F5344CB8AC3E}">
        <p14:creationId xmlns:p14="http://schemas.microsoft.com/office/powerpoint/2010/main" val="3356128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63C5CBC-1FE0-506E-BA03-9957A263E268}"/>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1.</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RMSNorm</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归一化函数</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15" name="TextBox 14">
            <a:extLst>
              <a:ext uri="{FF2B5EF4-FFF2-40B4-BE49-F238E27FC236}">
                <a16:creationId xmlns:a16="http://schemas.microsoft.com/office/drawing/2014/main" id="{CBC19D19-75A6-1B82-5C5C-AB534F66B199}"/>
              </a:ext>
            </a:extLst>
          </p:cNvPr>
          <p:cNvSpPr txBox="1"/>
          <p:nvPr/>
        </p:nvSpPr>
        <p:spPr>
          <a:xfrm>
            <a:off x="382586" y="1707399"/>
            <a:ext cx="11195049" cy="235846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为了使模型训练过程更加稳定，</a:t>
            </a:r>
            <a:r>
              <a:rPr lang="en-US" altLang="zh-CN" sz="2400" dirty="0">
                <a:latin typeface="Microsoft YaHei" panose="020B0503020204020204" pitchFamily="34" charset="-122"/>
                <a:ea typeface="Microsoft YaHei" panose="020B0503020204020204" pitchFamily="34" charset="-122"/>
              </a:rPr>
              <a:t>GPT-2 </a:t>
            </a:r>
            <a:r>
              <a:rPr lang="zh-CN" altLang="en-US" sz="2400" dirty="0">
                <a:latin typeface="Microsoft YaHei" panose="020B0503020204020204" pitchFamily="34" charset="-122"/>
                <a:ea typeface="Microsoft YaHei" panose="020B0503020204020204" pitchFamily="34" charset="-122"/>
              </a:rPr>
              <a:t>相较于</a:t>
            </a:r>
            <a:r>
              <a:rPr lang="en-US" altLang="zh-CN" sz="2400" dirty="0">
                <a:latin typeface="Microsoft YaHei" panose="020B0503020204020204" pitchFamily="34" charset="-122"/>
                <a:ea typeface="Microsoft YaHei" panose="020B0503020204020204" pitchFamily="34" charset="-122"/>
              </a:rPr>
              <a:t>GPT </a:t>
            </a:r>
            <a:r>
              <a:rPr lang="zh-CN" altLang="en-US" sz="2400" dirty="0">
                <a:latin typeface="Microsoft YaHei" panose="020B0503020204020204" pitchFamily="34" charset="-122"/>
                <a:ea typeface="Microsoft YaHei" panose="020B0503020204020204" pitchFamily="34" charset="-122"/>
              </a:rPr>
              <a:t>引入了前置层归一化方法，将第一个层归一化移动到多头自注意力层之前，将第二个层归一化移动到全连接层之前。同时，残差连接的位置调整到多头自注意力层与全连接层之后。层归一化中也采用了</a:t>
            </a:r>
            <a:r>
              <a:rPr lang="en-US" altLang="zh-CN" sz="2400" dirty="0" err="1">
                <a:latin typeface="Microsoft YaHei" panose="020B0503020204020204" pitchFamily="34" charset="-122"/>
                <a:ea typeface="Microsoft YaHei" panose="020B0503020204020204" pitchFamily="34" charset="-122"/>
              </a:rPr>
              <a:t>RMSNorm</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归一化函数</a:t>
            </a:r>
            <a:r>
              <a:rPr lang="en-US" altLang="zh-CN" sz="2400" dirty="0">
                <a:latin typeface="Microsoft YaHei" panose="020B0503020204020204" pitchFamily="34" charset="-122"/>
                <a:ea typeface="Microsoft YaHei" panose="020B0503020204020204" pitchFamily="34" charset="-122"/>
              </a:rPr>
              <a:t>[49]</a:t>
            </a:r>
            <a:r>
              <a:rPr lang="zh-CN" altLang="en-US" sz="2400" dirty="0">
                <a:latin typeface="Microsoft YaHei" panose="020B0503020204020204" pitchFamily="34" charset="-122"/>
                <a:ea typeface="Microsoft YaHei" panose="020B0503020204020204" pitchFamily="34" charset="-122"/>
              </a:rPr>
              <a:t>。针对输入向量</a:t>
            </a:r>
            <a:r>
              <a:rPr lang="en-US" altLang="zh-CN" sz="2400" dirty="0">
                <a:latin typeface="Microsoft YaHei" panose="020B0503020204020204" pitchFamily="34" charset="-122"/>
                <a:ea typeface="Microsoft YaHei" panose="020B0503020204020204" pitchFamily="34" charset="-122"/>
              </a:rPr>
              <a:t>a</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RMSNorm</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函数计算公式如下：</a:t>
            </a:r>
            <a:endParaRPr lang="en-US" altLang="zh-CN" sz="2400" dirty="0">
              <a:latin typeface="Microsoft YaHei" panose="020B0503020204020204" pitchFamily="34" charset="-122"/>
              <a:ea typeface="Microsoft YaHei" panose="020B0503020204020204" pitchFamily="34" charset="-122"/>
            </a:endParaRPr>
          </a:p>
        </p:txBody>
      </p:sp>
      <p:pic>
        <p:nvPicPr>
          <p:cNvPr id="16" name="Picture 15">
            <a:extLst>
              <a:ext uri="{FF2B5EF4-FFF2-40B4-BE49-F238E27FC236}">
                <a16:creationId xmlns:a16="http://schemas.microsoft.com/office/drawing/2014/main" id="{FA26A5A3-DD8F-8D9D-A235-E22B56AFA4CB}"/>
              </a:ext>
            </a:extLst>
          </p:cNvPr>
          <p:cNvPicPr>
            <a:picLocks noChangeAspect="1"/>
          </p:cNvPicPr>
          <p:nvPr/>
        </p:nvPicPr>
        <p:blipFill>
          <a:blip r:embed="rId3"/>
          <a:stretch>
            <a:fillRect/>
          </a:stretch>
        </p:blipFill>
        <p:spPr>
          <a:xfrm>
            <a:off x="4591050" y="3734731"/>
            <a:ext cx="3009900" cy="1485900"/>
          </a:xfrm>
          <a:prstGeom prst="rect">
            <a:avLst/>
          </a:prstGeom>
        </p:spPr>
      </p:pic>
      <p:sp>
        <p:nvSpPr>
          <p:cNvPr id="18" name="TextBox 17">
            <a:extLst>
              <a:ext uri="{FF2B5EF4-FFF2-40B4-BE49-F238E27FC236}">
                <a16:creationId xmlns:a16="http://schemas.microsoft.com/office/drawing/2014/main" id="{DE9A9085-F4BA-6F28-2C5D-408FF9ADA255}"/>
              </a:ext>
            </a:extLst>
          </p:cNvPr>
          <p:cNvSpPr txBox="1"/>
          <p:nvPr/>
        </p:nvSpPr>
        <p:spPr>
          <a:xfrm>
            <a:off x="436566" y="5376504"/>
            <a:ext cx="11044234" cy="51180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此外，</a:t>
            </a:r>
            <a:r>
              <a:rPr lang="en-US" sz="2400" dirty="0" err="1">
                <a:latin typeface="Microsoft YaHei" panose="020B0503020204020204" pitchFamily="34" charset="-122"/>
                <a:ea typeface="Microsoft YaHei" panose="020B0503020204020204" pitchFamily="34" charset="-122"/>
              </a:rPr>
              <a:t>RMSNorm</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还可以引入可学习的缩放因子 </a:t>
            </a:r>
            <a:r>
              <a:rPr lang="en-US" sz="2400" dirty="0" err="1">
                <a:latin typeface="Microsoft YaHei" panose="020B0503020204020204" pitchFamily="34" charset="-122"/>
                <a:ea typeface="Microsoft YaHei" panose="020B0503020204020204" pitchFamily="34" charset="-122"/>
              </a:rPr>
              <a:t>g</a:t>
            </a:r>
            <a:r>
              <a:rPr lang="en-US" sz="2400" baseline="-250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和偏移参数 </a:t>
            </a:r>
            <a:r>
              <a:rPr lang="en-US" sz="2400" dirty="0">
                <a:latin typeface="Microsoft YaHei" panose="020B0503020204020204" pitchFamily="34" charset="-122"/>
                <a:ea typeface="Microsoft YaHei" panose="020B0503020204020204" pitchFamily="34" charset="-122"/>
              </a:rPr>
              <a:t>b</a:t>
            </a:r>
            <a:r>
              <a:rPr lang="en-US" sz="2400" baseline="-25000" dirty="0">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从而得到</a:t>
            </a:r>
          </a:p>
        </p:txBody>
      </p:sp>
      <p:pic>
        <p:nvPicPr>
          <p:cNvPr id="20" name="Picture 19">
            <a:extLst>
              <a:ext uri="{FF2B5EF4-FFF2-40B4-BE49-F238E27FC236}">
                <a16:creationId xmlns:a16="http://schemas.microsoft.com/office/drawing/2014/main" id="{D7A7FBB0-9C09-6C1C-B636-95090EAFB654}"/>
              </a:ext>
            </a:extLst>
          </p:cNvPr>
          <p:cNvPicPr>
            <a:picLocks noChangeAspect="1"/>
          </p:cNvPicPr>
          <p:nvPr/>
        </p:nvPicPr>
        <p:blipFill>
          <a:blip r:embed="rId4"/>
          <a:stretch>
            <a:fillRect/>
          </a:stretch>
        </p:blipFill>
        <p:spPr>
          <a:xfrm>
            <a:off x="579128" y="6038850"/>
            <a:ext cx="2667000" cy="635000"/>
          </a:xfrm>
          <a:prstGeom prst="rect">
            <a:avLst/>
          </a:prstGeom>
        </p:spPr>
      </p:pic>
    </p:spTree>
    <p:extLst>
      <p:ext uri="{BB962C8B-B14F-4D97-AF65-F5344CB8AC3E}">
        <p14:creationId xmlns:p14="http://schemas.microsoft.com/office/powerpoint/2010/main" val="3763564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63C5CBC-1FE0-506E-BA03-9957A263E268}"/>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1.</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RMSNorm</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归一化函数</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4A9B80BA-5CCF-4915-07A4-A2AF27C8F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893" y="1880766"/>
            <a:ext cx="8604250" cy="4161620"/>
          </a:xfrm>
          <a:prstGeom prst="rect">
            <a:avLst/>
          </a:prstGeom>
        </p:spPr>
      </p:pic>
    </p:spTree>
    <p:extLst>
      <p:ext uri="{BB962C8B-B14F-4D97-AF65-F5344CB8AC3E}">
        <p14:creationId xmlns:p14="http://schemas.microsoft.com/office/powerpoint/2010/main" val="2626005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63C5CBC-1FE0-506E-BA03-9957A263E268}"/>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SwiGLU</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激活函数</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15" name="TextBox 14">
            <a:extLst>
              <a:ext uri="{FF2B5EF4-FFF2-40B4-BE49-F238E27FC236}">
                <a16:creationId xmlns:a16="http://schemas.microsoft.com/office/drawing/2014/main" id="{CBC19D19-75A6-1B82-5C5C-AB534F66B199}"/>
              </a:ext>
            </a:extLst>
          </p:cNvPr>
          <p:cNvSpPr txBox="1"/>
          <p:nvPr/>
        </p:nvSpPr>
        <p:spPr>
          <a:xfrm>
            <a:off x="382586" y="1707399"/>
            <a:ext cx="11195049" cy="1896801"/>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SwiGLU</a:t>
            </a:r>
            <a:r>
              <a:rPr lang="zh-CN" altLang="en-US" sz="2400" dirty="0">
                <a:latin typeface="Microsoft YaHei" panose="020B0503020204020204" pitchFamily="34" charset="-122"/>
                <a:ea typeface="Microsoft YaHei" panose="020B0503020204020204" pitchFamily="34" charset="-122"/>
              </a:rPr>
              <a:t> 激活函数是</a:t>
            </a:r>
            <a:r>
              <a:rPr lang="en-US" altLang="zh-CN" sz="2400" dirty="0" err="1">
                <a:latin typeface="Microsoft YaHei" panose="020B0503020204020204" pitchFamily="34" charset="-122"/>
                <a:ea typeface="Microsoft YaHei" panose="020B0503020204020204" pitchFamily="34" charset="-122"/>
              </a:rPr>
              <a:t>Shazeer</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在文献</a:t>
            </a:r>
            <a:r>
              <a:rPr lang="en-US" altLang="zh-CN" sz="2400" dirty="0">
                <a:latin typeface="Microsoft YaHei" panose="020B0503020204020204" pitchFamily="34" charset="-122"/>
                <a:ea typeface="Microsoft YaHei" panose="020B0503020204020204" pitchFamily="34" charset="-122"/>
              </a:rPr>
              <a:t>[50] </a:t>
            </a:r>
            <a:r>
              <a:rPr lang="zh-CN" altLang="en-US" sz="2400" dirty="0">
                <a:latin typeface="Microsoft YaHei" panose="020B0503020204020204" pitchFamily="34" charset="-122"/>
                <a:ea typeface="Microsoft YaHei" panose="020B0503020204020204" pitchFamily="34" charset="-122"/>
              </a:rPr>
              <a:t>中提出的，在</a:t>
            </a:r>
            <a:r>
              <a:rPr lang="en-US" altLang="zh-CN" sz="2400" dirty="0" err="1">
                <a:latin typeface="Microsoft YaHei" panose="020B0503020204020204" pitchFamily="34" charset="-122"/>
                <a:ea typeface="Microsoft YaHei" panose="020B0503020204020204" pitchFamily="34" charset="-122"/>
              </a:rPr>
              <a:t>PaLM</a:t>
            </a:r>
            <a:r>
              <a:rPr lang="en-US" altLang="zh-CN" sz="2400" dirty="0">
                <a:latin typeface="Microsoft YaHei" panose="020B0503020204020204" pitchFamily="34" charset="-122"/>
                <a:ea typeface="Microsoft YaHei" panose="020B0503020204020204" pitchFamily="34" charset="-122"/>
              </a:rPr>
              <a:t>[14] </a:t>
            </a:r>
            <a:r>
              <a:rPr lang="zh-CN" altLang="en-US" sz="2400" dirty="0">
                <a:latin typeface="Microsoft YaHei" panose="020B0503020204020204" pitchFamily="34" charset="-122"/>
                <a:ea typeface="Microsoft YaHei" panose="020B0503020204020204" pitchFamily="34" charset="-122"/>
              </a:rPr>
              <a:t>等模型中进行了广泛应用，并且取得了不错的效果，相较于</a:t>
            </a:r>
            <a:r>
              <a:rPr lang="en-US" altLang="zh-CN" sz="2400" dirty="0" err="1">
                <a:latin typeface="Microsoft YaHei" panose="020B0503020204020204" pitchFamily="34" charset="-122"/>
                <a:ea typeface="Microsoft YaHei" panose="020B0503020204020204" pitchFamily="34" charset="-122"/>
              </a:rPr>
              <a:t>ReLU</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函数在大部分评测中都有不少提升。在</a:t>
            </a: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中，全连接层使用带有</a:t>
            </a:r>
            <a:r>
              <a:rPr lang="en-US" altLang="zh-CN" sz="2400" dirty="0" err="1">
                <a:latin typeface="Microsoft YaHei" panose="020B0503020204020204" pitchFamily="34" charset="-122"/>
                <a:ea typeface="Microsoft YaHei" panose="020B0503020204020204" pitchFamily="34" charset="-122"/>
              </a:rPr>
              <a:t>SwiGLU</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激活函数的</a:t>
            </a:r>
            <a:r>
              <a:rPr lang="en-US" altLang="zh-CN" sz="2400" dirty="0">
                <a:latin typeface="Microsoft YaHei" panose="020B0503020204020204" pitchFamily="34" charset="-122"/>
                <a:ea typeface="Microsoft YaHei" panose="020B0503020204020204" pitchFamily="34" charset="-122"/>
              </a:rPr>
              <a:t>FFN</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Position-wise Feed-Forward Network</a:t>
            </a:r>
            <a:r>
              <a:rPr lang="zh-CN" altLang="en-US" sz="2400" dirty="0">
                <a:latin typeface="Microsoft YaHei" panose="020B0503020204020204" pitchFamily="34" charset="-122"/>
                <a:ea typeface="Microsoft YaHei" panose="020B0503020204020204" pitchFamily="34" charset="-122"/>
              </a:rPr>
              <a:t>）的计算公式如下：</a:t>
            </a:r>
            <a:endParaRPr lang="en-US" altLang="zh-CN" sz="24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8EE73AC6-C01F-31B2-6B25-A858EF0ADD46}"/>
              </a:ext>
            </a:extLst>
          </p:cNvPr>
          <p:cNvPicPr>
            <a:picLocks noChangeAspect="1"/>
          </p:cNvPicPr>
          <p:nvPr/>
        </p:nvPicPr>
        <p:blipFill>
          <a:blip r:embed="rId3"/>
          <a:stretch>
            <a:fillRect/>
          </a:stretch>
        </p:blipFill>
        <p:spPr>
          <a:xfrm>
            <a:off x="2855686" y="4214585"/>
            <a:ext cx="6858000" cy="1244600"/>
          </a:xfrm>
          <a:prstGeom prst="rect">
            <a:avLst/>
          </a:prstGeom>
        </p:spPr>
      </p:pic>
      <p:sp>
        <p:nvSpPr>
          <p:cNvPr id="5" name="TextBox 4">
            <a:extLst>
              <a:ext uri="{FF2B5EF4-FFF2-40B4-BE49-F238E27FC236}">
                <a16:creationId xmlns:a16="http://schemas.microsoft.com/office/drawing/2014/main" id="{42D1D5B3-D74A-E09A-D7C2-D4528B6C80A1}"/>
              </a:ext>
            </a:extLst>
          </p:cNvPr>
          <p:cNvSpPr txBox="1"/>
          <p:nvPr/>
        </p:nvSpPr>
        <p:spPr>
          <a:xfrm>
            <a:off x="502022" y="5803004"/>
            <a:ext cx="6096000" cy="461665"/>
          </a:xfrm>
          <a:prstGeom prst="rect">
            <a:avLst/>
          </a:prstGeom>
          <a:noFill/>
        </p:spPr>
        <p:txBody>
          <a:bodyPr wrap="square">
            <a:spAutoFit/>
          </a:bodyPr>
          <a:lstStyle/>
          <a:p>
            <a:r>
              <a:rPr lang="el-GR" sz="2400" dirty="0">
                <a:latin typeface="Microsoft YaHei" panose="020B0503020204020204" pitchFamily="34" charset="-122"/>
                <a:ea typeface="Microsoft YaHei" panose="020B0503020204020204" pitchFamily="34" charset="-122"/>
              </a:rPr>
              <a:t>σ(</a:t>
            </a:r>
            <a:r>
              <a:rPr lang="en-US"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是</a:t>
            </a:r>
            <a:r>
              <a:rPr lang="en-US" sz="2400" dirty="0">
                <a:latin typeface="Microsoft YaHei" panose="020B0503020204020204" pitchFamily="34" charset="-122"/>
                <a:ea typeface="Microsoft YaHei" panose="020B0503020204020204" pitchFamily="34" charset="-122"/>
              </a:rPr>
              <a:t>Sigmoid </a:t>
            </a:r>
            <a:r>
              <a:rPr lang="zh-CN" altLang="en-US" sz="2400" dirty="0">
                <a:latin typeface="Microsoft YaHei" panose="020B0503020204020204" pitchFamily="34" charset="-122"/>
                <a:ea typeface="Microsoft YaHei" panose="020B0503020204020204" pitchFamily="34" charset="-122"/>
              </a:rPr>
              <a:t>函数</a:t>
            </a:r>
          </a:p>
        </p:txBody>
      </p:sp>
    </p:spTree>
    <p:extLst>
      <p:ext uri="{BB962C8B-B14F-4D97-AF65-F5344CB8AC3E}">
        <p14:creationId xmlns:p14="http://schemas.microsoft.com/office/powerpoint/2010/main" val="2467013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63C5CBC-1FE0-506E-BA03-9957A263E268}"/>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SwiGLU</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激活函数</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13" name="TextBox 12">
            <a:extLst>
              <a:ext uri="{FF2B5EF4-FFF2-40B4-BE49-F238E27FC236}">
                <a16:creationId xmlns:a16="http://schemas.microsoft.com/office/drawing/2014/main" id="{7FF99D76-2BEA-893E-17E7-5F16A1645AA8}"/>
              </a:ext>
            </a:extLst>
          </p:cNvPr>
          <p:cNvSpPr txBox="1"/>
          <p:nvPr/>
        </p:nvSpPr>
        <p:spPr>
          <a:xfrm>
            <a:off x="382587" y="1582818"/>
            <a:ext cx="11377612"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图</a:t>
            </a:r>
            <a:r>
              <a:rPr lang="en-US" altLang="zh-CN" sz="2400" dirty="0">
                <a:latin typeface="Microsoft YaHei" panose="020B0503020204020204" pitchFamily="34" charset="-122"/>
                <a:ea typeface="Microsoft YaHei" panose="020B0503020204020204" pitchFamily="34" charset="-122"/>
              </a:rPr>
              <a:t>2.5 </a:t>
            </a:r>
            <a:r>
              <a:rPr lang="zh-CN" altLang="en-US" sz="2400" dirty="0">
                <a:latin typeface="Microsoft YaHei" panose="020B0503020204020204" pitchFamily="34" charset="-122"/>
                <a:ea typeface="Microsoft YaHei" panose="020B0503020204020204" pitchFamily="34" charset="-122"/>
              </a:rPr>
              <a:t>给出了</a:t>
            </a:r>
            <a:r>
              <a:rPr lang="en-US" sz="2400" dirty="0">
                <a:latin typeface="Microsoft YaHei" panose="020B0503020204020204" pitchFamily="34" charset="-122"/>
                <a:ea typeface="Microsoft YaHei" panose="020B0503020204020204" pitchFamily="34" charset="-122"/>
              </a:rPr>
              <a:t>Swish </a:t>
            </a:r>
            <a:r>
              <a:rPr lang="zh-CN" altLang="en-US" sz="2400" dirty="0">
                <a:latin typeface="Microsoft YaHei" panose="020B0503020204020204" pitchFamily="34" charset="-122"/>
                <a:ea typeface="Microsoft YaHei" panose="020B0503020204020204" pitchFamily="34" charset="-122"/>
              </a:rPr>
              <a:t>激活函数在参数</a:t>
            </a:r>
            <a:r>
              <a:rPr lang="el-GR" sz="2400" dirty="0">
                <a:latin typeface="Microsoft YaHei" panose="020B0503020204020204" pitchFamily="34" charset="-122"/>
                <a:ea typeface="Microsoft YaHei" panose="020B0503020204020204" pitchFamily="34" charset="-122"/>
              </a:rPr>
              <a:t>β </a:t>
            </a:r>
            <a:r>
              <a:rPr lang="zh-CN" altLang="en-US" sz="2400" dirty="0">
                <a:latin typeface="Microsoft YaHei" panose="020B0503020204020204" pitchFamily="34" charset="-122"/>
                <a:ea typeface="Microsoft YaHei" panose="020B0503020204020204" pitchFamily="34" charset="-122"/>
              </a:rPr>
              <a:t>不同取值下的形状。可以看到，当</a:t>
            </a:r>
            <a:r>
              <a:rPr lang="el-GR" sz="2400" dirty="0">
                <a:latin typeface="Microsoft YaHei" panose="020B0503020204020204" pitchFamily="34" charset="-122"/>
                <a:ea typeface="Microsoft YaHei" panose="020B0503020204020204" pitchFamily="34" charset="-122"/>
              </a:rPr>
              <a:t>β </a:t>
            </a:r>
            <a:r>
              <a:rPr lang="zh-CN" altLang="en-US" sz="2400" dirty="0">
                <a:latin typeface="Microsoft YaHei" panose="020B0503020204020204" pitchFamily="34" charset="-122"/>
                <a:ea typeface="Microsoft YaHei" panose="020B0503020204020204" pitchFamily="34" charset="-122"/>
              </a:rPr>
              <a:t>趋近于</a:t>
            </a:r>
            <a:r>
              <a:rPr lang="en-US" altLang="zh-CN" sz="2400" dirty="0">
                <a:latin typeface="Microsoft YaHei" panose="020B0503020204020204" pitchFamily="34" charset="-122"/>
                <a:ea typeface="Microsoft YaHei" panose="020B0503020204020204" pitchFamily="34" charset="-122"/>
              </a:rPr>
              <a:t>0 </a:t>
            </a:r>
            <a:r>
              <a:rPr lang="zh-CN" altLang="en-US" sz="2400" dirty="0">
                <a:latin typeface="Microsoft YaHei" panose="020B0503020204020204" pitchFamily="34" charset="-122"/>
                <a:ea typeface="Microsoft YaHei" panose="020B0503020204020204" pitchFamily="34" charset="-122"/>
              </a:rPr>
              <a:t>时，</a:t>
            </a:r>
            <a:r>
              <a:rPr lang="en-US" sz="2400" dirty="0">
                <a:latin typeface="Microsoft YaHei" panose="020B0503020204020204" pitchFamily="34" charset="-122"/>
                <a:ea typeface="Microsoft YaHei" panose="020B0503020204020204" pitchFamily="34" charset="-122"/>
              </a:rPr>
              <a:t>Swish </a:t>
            </a:r>
            <a:r>
              <a:rPr lang="zh-CN" altLang="en-US" sz="2400" dirty="0">
                <a:latin typeface="Microsoft YaHei" panose="020B0503020204020204" pitchFamily="34" charset="-122"/>
                <a:ea typeface="Microsoft YaHei" panose="020B0503020204020204" pitchFamily="34" charset="-122"/>
              </a:rPr>
              <a:t>函数趋近于线性函数</a:t>
            </a:r>
            <a:r>
              <a:rPr lang="en-US" sz="2400" dirty="0">
                <a:latin typeface="Microsoft YaHei" panose="020B0503020204020204" pitchFamily="34" charset="-122"/>
                <a:ea typeface="Microsoft YaHei" panose="020B0503020204020204" pitchFamily="34" charset="-122"/>
              </a:rPr>
              <a:t>y = x；</a:t>
            </a:r>
            <a:r>
              <a:rPr lang="zh-CN" altLang="en-US" sz="2400" dirty="0">
                <a:latin typeface="Microsoft YaHei" panose="020B0503020204020204" pitchFamily="34" charset="-122"/>
                <a:ea typeface="Microsoft YaHei" panose="020B0503020204020204" pitchFamily="34" charset="-122"/>
              </a:rPr>
              <a:t>当</a:t>
            </a:r>
            <a:r>
              <a:rPr lang="el-GR" sz="2400" dirty="0">
                <a:latin typeface="Microsoft YaHei" panose="020B0503020204020204" pitchFamily="34" charset="-122"/>
                <a:ea typeface="Microsoft YaHei" panose="020B0503020204020204" pitchFamily="34" charset="-122"/>
              </a:rPr>
              <a:t>β </a:t>
            </a:r>
            <a:r>
              <a:rPr lang="zh-CN" altLang="en-US" sz="2400" dirty="0">
                <a:latin typeface="Microsoft YaHei" panose="020B0503020204020204" pitchFamily="34" charset="-122"/>
                <a:ea typeface="Microsoft YaHei" panose="020B0503020204020204" pitchFamily="34" charset="-122"/>
              </a:rPr>
              <a:t>趋近于无穷大时，</a:t>
            </a:r>
            <a:r>
              <a:rPr lang="en-US" sz="2400" dirty="0">
                <a:latin typeface="Microsoft YaHei" panose="020B0503020204020204" pitchFamily="34" charset="-122"/>
                <a:ea typeface="Microsoft YaHei" panose="020B0503020204020204" pitchFamily="34" charset="-122"/>
              </a:rPr>
              <a:t>Swish </a:t>
            </a:r>
            <a:r>
              <a:rPr lang="zh-CN" altLang="en-US" sz="2400" dirty="0">
                <a:latin typeface="Microsoft YaHei" panose="020B0503020204020204" pitchFamily="34" charset="-122"/>
                <a:ea typeface="Microsoft YaHei" panose="020B0503020204020204" pitchFamily="34" charset="-122"/>
              </a:rPr>
              <a:t>函数趋近于</a:t>
            </a:r>
            <a:r>
              <a:rPr lang="en-US" sz="2400" dirty="0" err="1">
                <a:latin typeface="Microsoft YaHei" panose="020B0503020204020204" pitchFamily="34" charset="-122"/>
                <a:ea typeface="Microsoft YaHei" panose="020B0503020204020204" pitchFamily="34" charset="-122"/>
              </a:rPr>
              <a:t>ReLU</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函数；当</a:t>
            </a:r>
            <a:r>
              <a:rPr lang="el-GR" sz="2400" dirty="0">
                <a:latin typeface="Microsoft YaHei" panose="020B0503020204020204" pitchFamily="34" charset="-122"/>
                <a:ea typeface="Microsoft YaHei" panose="020B0503020204020204" pitchFamily="34" charset="-122"/>
              </a:rPr>
              <a:t>β </a:t>
            </a:r>
            <a:r>
              <a:rPr lang="zh-CN" altLang="en-US" sz="2400" dirty="0">
                <a:latin typeface="Microsoft YaHei" panose="020B0503020204020204" pitchFamily="34" charset="-122"/>
                <a:ea typeface="Microsoft YaHei" panose="020B0503020204020204" pitchFamily="34" charset="-122"/>
              </a:rPr>
              <a:t>取值为</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时，</a:t>
            </a:r>
            <a:r>
              <a:rPr lang="en-US" sz="2400" dirty="0">
                <a:latin typeface="Microsoft YaHei" panose="020B0503020204020204" pitchFamily="34" charset="-122"/>
                <a:ea typeface="Microsoft YaHei" panose="020B0503020204020204" pitchFamily="34" charset="-122"/>
              </a:rPr>
              <a:t>Swish </a:t>
            </a:r>
            <a:r>
              <a:rPr lang="zh-CN" altLang="en-US" sz="2400" dirty="0">
                <a:latin typeface="Microsoft YaHei" panose="020B0503020204020204" pitchFamily="34" charset="-122"/>
                <a:ea typeface="Microsoft YaHei" panose="020B0503020204020204" pitchFamily="34" charset="-122"/>
              </a:rPr>
              <a:t>函数是光滑且非单调的。在</a:t>
            </a:r>
            <a:r>
              <a:rPr lang="en-US" sz="2400" dirty="0" err="1">
                <a:latin typeface="Microsoft YaHei" panose="020B0503020204020204" pitchFamily="34" charset="-122"/>
                <a:ea typeface="Microsoft YaHei" panose="020B0503020204020204" pitchFamily="34" charset="-122"/>
              </a:rPr>
              <a:t>HuggingFace</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a:t>
            </a:r>
            <a:r>
              <a:rPr lang="en-US" sz="2400" dirty="0">
                <a:latin typeface="Microsoft YaHei" panose="020B0503020204020204" pitchFamily="34" charset="-122"/>
                <a:ea typeface="Microsoft YaHei" panose="020B0503020204020204" pitchFamily="34" charset="-122"/>
              </a:rPr>
              <a:t>transformer</a:t>
            </a:r>
            <a:r>
              <a:rPr lang="zh-CN" altLang="en-US" sz="2400" dirty="0">
                <a:latin typeface="Microsoft YaHei" panose="020B0503020204020204" pitchFamily="34" charset="-122"/>
                <a:ea typeface="Microsoft YaHei" panose="020B0503020204020204" pitchFamily="34" charset="-122"/>
              </a:rPr>
              <a:t>库中</a:t>
            </a:r>
            <a:r>
              <a:rPr lang="en-US" sz="2400" dirty="0">
                <a:latin typeface="Microsoft YaHei" panose="020B0503020204020204" pitchFamily="34" charset="-122"/>
                <a:ea typeface="Microsoft YaHei" panose="020B0503020204020204" pitchFamily="34" charset="-122"/>
              </a:rPr>
              <a:t>Swish </a:t>
            </a:r>
            <a:r>
              <a:rPr lang="zh-CN" altLang="en-US" sz="2400" dirty="0">
                <a:latin typeface="Microsoft YaHei" panose="020B0503020204020204" pitchFamily="34" charset="-122"/>
                <a:ea typeface="Microsoft YaHei" panose="020B0503020204020204" pitchFamily="34" charset="-122"/>
              </a:rPr>
              <a:t>函数被</a:t>
            </a:r>
            <a:r>
              <a:rPr lang="en-US" sz="2400" dirty="0" err="1">
                <a:latin typeface="Microsoft YaHei" panose="020B0503020204020204" pitchFamily="34" charset="-122"/>
                <a:ea typeface="Microsoft YaHei" panose="020B0503020204020204" pitchFamily="34" charset="-122"/>
              </a:rPr>
              <a:t>SiLU</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函数</a:t>
            </a:r>
            <a:r>
              <a:rPr lang="en-US" altLang="zh-CN" sz="2400" dirty="0">
                <a:latin typeface="Microsoft YaHei" panose="020B0503020204020204" pitchFamily="34" charset="-122"/>
                <a:ea typeface="Microsoft YaHei" panose="020B0503020204020204" pitchFamily="34" charset="-122"/>
              </a:rPr>
              <a:t>[51] </a:t>
            </a:r>
            <a:r>
              <a:rPr lang="zh-CN" altLang="en-US" sz="2400" dirty="0">
                <a:latin typeface="Microsoft YaHei" panose="020B0503020204020204" pitchFamily="34" charset="-122"/>
                <a:ea typeface="Microsoft YaHei" panose="020B0503020204020204" pitchFamily="34" charset="-122"/>
              </a:rPr>
              <a:t>代替</a:t>
            </a:r>
            <a:r>
              <a:rPr lang="zh-CN" altLang="en-US" dirty="0">
                <a:effectLst/>
                <a:latin typeface="Helvetica" pitchFamily="2" charset="0"/>
              </a:rPr>
              <a:t>。</a:t>
            </a:r>
          </a:p>
        </p:txBody>
      </p:sp>
      <p:pic>
        <p:nvPicPr>
          <p:cNvPr id="17" name="Picture 16">
            <a:extLst>
              <a:ext uri="{FF2B5EF4-FFF2-40B4-BE49-F238E27FC236}">
                <a16:creationId xmlns:a16="http://schemas.microsoft.com/office/drawing/2014/main" id="{003FD834-14E2-C205-3709-6403F6AEA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1" y="3451184"/>
            <a:ext cx="5029199" cy="3381243"/>
          </a:xfrm>
          <a:prstGeom prst="rect">
            <a:avLst/>
          </a:prstGeom>
        </p:spPr>
      </p:pic>
    </p:spTree>
    <p:extLst>
      <p:ext uri="{BB962C8B-B14F-4D97-AF65-F5344CB8AC3E}">
        <p14:creationId xmlns:p14="http://schemas.microsoft.com/office/powerpoint/2010/main" val="2867250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63C5CBC-1FE0-506E-BA03-9957A263E268}"/>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3.</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RoPE</a:t>
            </a:r>
            <a:r>
              <a:rPr lang="zh-CN" altLang="en-US" sz="2400" b="1" dirty="0">
                <a:solidFill>
                  <a:srgbClr val="0070C0"/>
                </a:solidFill>
                <a:latin typeface="Microsoft YaHei" panose="020B0503020204020204" pitchFamily="34" charset="-122"/>
                <a:ea typeface="Microsoft YaHei" panose="020B0503020204020204" pitchFamily="34" charset="-122"/>
              </a:rPr>
              <a:t> 位置嵌入</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15" name="TextBox 14">
            <a:extLst>
              <a:ext uri="{FF2B5EF4-FFF2-40B4-BE49-F238E27FC236}">
                <a16:creationId xmlns:a16="http://schemas.microsoft.com/office/drawing/2014/main" id="{CBC19D19-75A6-1B82-5C5C-AB534F66B199}"/>
              </a:ext>
            </a:extLst>
          </p:cNvPr>
          <p:cNvSpPr txBox="1"/>
          <p:nvPr/>
        </p:nvSpPr>
        <p:spPr>
          <a:xfrm>
            <a:off x="382586" y="1707399"/>
            <a:ext cx="11195049"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在位置编码上，使用旋转位置嵌入</a:t>
            </a:r>
            <a:r>
              <a:rPr lang="en-US" altLang="zh-CN" sz="2400" dirty="0">
                <a:latin typeface="Microsoft YaHei" panose="020B0503020204020204" pitchFamily="34" charset="-122"/>
                <a:ea typeface="Microsoft YaHei" panose="020B0503020204020204" pitchFamily="34" charset="-122"/>
              </a:rPr>
              <a:t>[52] </a:t>
            </a:r>
            <a:r>
              <a:rPr lang="zh-CN" altLang="en-US" sz="2400" dirty="0">
                <a:latin typeface="Microsoft YaHei" panose="020B0503020204020204" pitchFamily="34" charset="-122"/>
                <a:ea typeface="Microsoft YaHei" panose="020B0503020204020204" pitchFamily="34" charset="-122"/>
              </a:rPr>
              <a:t>代替原有的绝对位置编码。</a:t>
            </a:r>
            <a:r>
              <a:rPr lang="en-US" altLang="zh-CN" sz="2400" dirty="0" err="1">
                <a:latin typeface="Microsoft YaHei" panose="020B0503020204020204" pitchFamily="34" charset="-122"/>
                <a:ea typeface="Microsoft YaHei" panose="020B0503020204020204" pitchFamily="34" charset="-122"/>
              </a:rPr>
              <a:t>RoPE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借助复数的思想，出发点是通过绝对位置编码的方式实现相对位置编码。其目标是通过下述运算给</a:t>
            </a:r>
            <a:r>
              <a:rPr lang="en-US" altLang="zh-CN" sz="2400" dirty="0">
                <a:latin typeface="Microsoft YaHei" panose="020B0503020204020204" pitchFamily="34" charset="-122"/>
                <a:ea typeface="Microsoft YaHei" panose="020B0503020204020204" pitchFamily="34" charset="-122"/>
              </a:rPr>
              <a:t>q, k </a:t>
            </a:r>
            <a:r>
              <a:rPr lang="zh-CN" altLang="en-US" sz="2400" dirty="0">
                <a:latin typeface="Microsoft YaHei" panose="020B0503020204020204" pitchFamily="34" charset="-122"/>
                <a:ea typeface="Microsoft YaHei" panose="020B0503020204020204" pitchFamily="34" charset="-122"/>
              </a:rPr>
              <a:t>添加绝对位置信息：</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7CC45592-8454-721F-88BB-4C43B0B0534C}"/>
              </a:ext>
            </a:extLst>
          </p:cNvPr>
          <p:cNvPicPr>
            <a:picLocks noChangeAspect="1"/>
          </p:cNvPicPr>
          <p:nvPr/>
        </p:nvPicPr>
        <p:blipFill>
          <a:blip r:embed="rId3"/>
          <a:stretch>
            <a:fillRect/>
          </a:stretch>
        </p:blipFill>
        <p:spPr>
          <a:xfrm>
            <a:off x="4311650" y="3238500"/>
            <a:ext cx="3568700" cy="381000"/>
          </a:xfrm>
          <a:prstGeom prst="rect">
            <a:avLst/>
          </a:prstGeom>
        </p:spPr>
      </p:pic>
      <p:sp>
        <p:nvSpPr>
          <p:cNvPr id="16" name="TextBox 15">
            <a:extLst>
              <a:ext uri="{FF2B5EF4-FFF2-40B4-BE49-F238E27FC236}">
                <a16:creationId xmlns:a16="http://schemas.microsoft.com/office/drawing/2014/main" id="{1BE0D494-035D-2379-2B96-DC5DF26EA82B}"/>
              </a:ext>
            </a:extLst>
          </p:cNvPr>
          <p:cNvSpPr txBox="1"/>
          <p:nvPr/>
        </p:nvSpPr>
        <p:spPr>
          <a:xfrm>
            <a:off x="382585" y="4426086"/>
            <a:ext cx="10024157"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经过上述操作，        和         就带有了位置</a:t>
            </a:r>
            <a:r>
              <a:rPr lang="en-US" sz="2400" dirty="0">
                <a:latin typeface="Microsoft YaHei" panose="020B0503020204020204" pitchFamily="34" charset="-122"/>
                <a:ea typeface="Microsoft YaHei" panose="020B0503020204020204" pitchFamily="34" charset="-122"/>
              </a:rPr>
              <a:t>m </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的绝对位置信息。</a:t>
            </a:r>
          </a:p>
        </p:txBody>
      </p:sp>
      <p:pic>
        <p:nvPicPr>
          <p:cNvPr id="17" name="Picture 16">
            <a:extLst>
              <a:ext uri="{FF2B5EF4-FFF2-40B4-BE49-F238E27FC236}">
                <a16:creationId xmlns:a16="http://schemas.microsoft.com/office/drawing/2014/main" id="{00D4822C-D482-FD92-15F4-BB00F6EF3468}"/>
              </a:ext>
            </a:extLst>
          </p:cNvPr>
          <p:cNvPicPr>
            <a:picLocks noChangeAspect="1"/>
          </p:cNvPicPr>
          <p:nvPr/>
        </p:nvPicPr>
        <p:blipFill>
          <a:blip r:embed="rId4"/>
          <a:stretch>
            <a:fillRect/>
          </a:stretch>
        </p:blipFill>
        <p:spPr>
          <a:xfrm>
            <a:off x="2834822" y="4517218"/>
            <a:ext cx="368300" cy="279400"/>
          </a:xfrm>
          <a:prstGeom prst="rect">
            <a:avLst/>
          </a:prstGeom>
        </p:spPr>
      </p:pic>
      <p:pic>
        <p:nvPicPr>
          <p:cNvPr id="18" name="Picture 17">
            <a:extLst>
              <a:ext uri="{FF2B5EF4-FFF2-40B4-BE49-F238E27FC236}">
                <a16:creationId xmlns:a16="http://schemas.microsoft.com/office/drawing/2014/main" id="{E084F256-5B94-541D-69AC-076699693D2B}"/>
              </a:ext>
            </a:extLst>
          </p:cNvPr>
          <p:cNvPicPr>
            <a:picLocks noChangeAspect="1"/>
          </p:cNvPicPr>
          <p:nvPr/>
        </p:nvPicPr>
        <p:blipFill>
          <a:blip r:embed="rId5"/>
          <a:stretch>
            <a:fillRect/>
          </a:stretch>
        </p:blipFill>
        <p:spPr>
          <a:xfrm>
            <a:off x="3922289" y="4477304"/>
            <a:ext cx="330200" cy="342900"/>
          </a:xfrm>
          <a:prstGeom prst="rect">
            <a:avLst/>
          </a:prstGeom>
        </p:spPr>
      </p:pic>
    </p:spTree>
    <p:extLst>
      <p:ext uri="{BB962C8B-B14F-4D97-AF65-F5344CB8AC3E}">
        <p14:creationId xmlns:p14="http://schemas.microsoft.com/office/powerpoint/2010/main" val="403562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63C5CBC-1FE0-506E-BA03-9957A263E268}"/>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3.</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RoPE</a:t>
            </a:r>
            <a:r>
              <a:rPr lang="zh-CN" altLang="en-US" sz="2400" b="1" dirty="0">
                <a:solidFill>
                  <a:srgbClr val="0070C0"/>
                </a:solidFill>
                <a:latin typeface="Microsoft YaHei" panose="020B0503020204020204" pitchFamily="34" charset="-122"/>
                <a:ea typeface="Microsoft YaHei" panose="020B0503020204020204" pitchFamily="34" charset="-122"/>
              </a:rPr>
              <a:t> 位置嵌入</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15" name="TextBox 14">
            <a:extLst>
              <a:ext uri="{FF2B5EF4-FFF2-40B4-BE49-F238E27FC236}">
                <a16:creationId xmlns:a16="http://schemas.microsoft.com/office/drawing/2014/main" id="{CBC19D19-75A6-1B82-5C5C-AB534F66B199}"/>
              </a:ext>
            </a:extLst>
          </p:cNvPr>
          <p:cNvSpPr txBox="1"/>
          <p:nvPr/>
        </p:nvSpPr>
        <p:spPr>
          <a:xfrm>
            <a:off x="382586" y="170739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详细的证明和求解过程可以参考文献</a:t>
            </a:r>
            <a:r>
              <a:rPr lang="en-US" altLang="zh-CN" sz="2400" dirty="0">
                <a:latin typeface="Microsoft YaHei" panose="020B0503020204020204" pitchFamily="34" charset="-122"/>
                <a:ea typeface="Microsoft YaHei" panose="020B0503020204020204" pitchFamily="34" charset="-122"/>
              </a:rPr>
              <a:t>[52]</a:t>
            </a:r>
            <a:r>
              <a:rPr lang="zh-CN" altLang="en-US" sz="2400" dirty="0">
                <a:latin typeface="Microsoft YaHei" panose="020B0503020204020204" pitchFamily="34" charset="-122"/>
                <a:ea typeface="Microsoft YaHei" panose="020B0503020204020204" pitchFamily="34" charset="-122"/>
              </a:rPr>
              <a:t>，最终可以得到二维情况下用复数表示的</a:t>
            </a:r>
            <a:r>
              <a:rPr lang="en-US" altLang="zh-CN" sz="2400" dirty="0" err="1">
                <a:latin typeface="Microsoft YaHei" panose="020B0503020204020204" pitchFamily="34" charset="-122"/>
                <a:ea typeface="Microsoft YaHei" panose="020B0503020204020204" pitchFamily="34" charset="-122"/>
              </a:rPr>
              <a:t>RoPE</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14566341-0880-949F-630B-3057D989FF83}"/>
              </a:ext>
            </a:extLst>
          </p:cNvPr>
          <p:cNvPicPr>
            <a:picLocks noChangeAspect="1"/>
          </p:cNvPicPr>
          <p:nvPr/>
        </p:nvPicPr>
        <p:blipFill>
          <a:blip r:embed="rId3"/>
          <a:stretch>
            <a:fillRect/>
          </a:stretch>
        </p:blipFill>
        <p:spPr>
          <a:xfrm>
            <a:off x="2335210" y="2561639"/>
            <a:ext cx="7289800" cy="381000"/>
          </a:xfrm>
          <a:prstGeom prst="rect">
            <a:avLst/>
          </a:prstGeom>
        </p:spPr>
      </p:pic>
      <p:sp>
        <p:nvSpPr>
          <p:cNvPr id="13" name="TextBox 12">
            <a:extLst>
              <a:ext uri="{FF2B5EF4-FFF2-40B4-BE49-F238E27FC236}">
                <a16:creationId xmlns:a16="http://schemas.microsoft.com/office/drawing/2014/main" id="{0F65943A-C91B-B285-2609-72E809205920}"/>
              </a:ext>
            </a:extLst>
          </p:cNvPr>
          <p:cNvSpPr txBox="1"/>
          <p:nvPr/>
        </p:nvSpPr>
        <p:spPr>
          <a:xfrm>
            <a:off x="382585" y="3464396"/>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根据复数乘法的几何意义，上述变换实际上是对应向量旋转，所以位置向量称为“旋转式位置编码”。还可以使用矩阵形式表示：</a:t>
            </a:r>
          </a:p>
        </p:txBody>
      </p:sp>
      <p:pic>
        <p:nvPicPr>
          <p:cNvPr id="19" name="Picture 18">
            <a:extLst>
              <a:ext uri="{FF2B5EF4-FFF2-40B4-BE49-F238E27FC236}">
                <a16:creationId xmlns:a16="http://schemas.microsoft.com/office/drawing/2014/main" id="{ACE62333-F028-AF06-DB9E-30B08DB45D41}"/>
              </a:ext>
            </a:extLst>
          </p:cNvPr>
          <p:cNvPicPr>
            <a:picLocks noChangeAspect="1"/>
          </p:cNvPicPr>
          <p:nvPr/>
        </p:nvPicPr>
        <p:blipFill>
          <a:blip r:embed="rId4"/>
          <a:stretch>
            <a:fillRect/>
          </a:stretch>
        </p:blipFill>
        <p:spPr>
          <a:xfrm>
            <a:off x="3541709" y="4743335"/>
            <a:ext cx="4876800" cy="749300"/>
          </a:xfrm>
          <a:prstGeom prst="rect">
            <a:avLst/>
          </a:prstGeom>
        </p:spPr>
      </p:pic>
    </p:spTree>
    <p:extLst>
      <p:ext uri="{BB962C8B-B14F-4D97-AF65-F5344CB8AC3E}">
        <p14:creationId xmlns:p14="http://schemas.microsoft.com/office/powerpoint/2010/main" val="1159107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63C5CBC-1FE0-506E-BA03-9957A263E268}"/>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3.</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RoPE</a:t>
            </a:r>
            <a:r>
              <a:rPr lang="zh-CN" altLang="en-US" sz="2400" b="1" dirty="0">
                <a:solidFill>
                  <a:srgbClr val="0070C0"/>
                </a:solidFill>
                <a:latin typeface="Microsoft YaHei" panose="020B0503020204020204" pitchFamily="34" charset="-122"/>
                <a:ea typeface="Microsoft YaHei" panose="020B0503020204020204" pitchFamily="34" charset="-122"/>
              </a:rPr>
              <a:t> 位置嵌入</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15" name="TextBox 14">
            <a:extLst>
              <a:ext uri="{FF2B5EF4-FFF2-40B4-BE49-F238E27FC236}">
                <a16:creationId xmlns:a16="http://schemas.microsoft.com/office/drawing/2014/main" id="{CBC19D19-75A6-1B82-5C5C-AB534F66B199}"/>
              </a:ext>
            </a:extLst>
          </p:cNvPr>
          <p:cNvSpPr txBox="1"/>
          <p:nvPr/>
        </p:nvSpPr>
        <p:spPr>
          <a:xfrm>
            <a:off x="382586" y="170739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根据内积满足线性叠加的性质，任意偶数维的</a:t>
            </a:r>
            <a:r>
              <a:rPr lang="en-US" altLang="zh-CN" sz="2400" dirty="0" err="1">
                <a:latin typeface="Microsoft YaHei" panose="020B0503020204020204" pitchFamily="34" charset="-122"/>
                <a:ea typeface="Microsoft YaHei" panose="020B0503020204020204" pitchFamily="34" charset="-122"/>
              </a:rPr>
              <a:t>RoPE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都可以表示为二维情形的拼接，即：</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BD1E6E5A-A8CF-9AB7-6BD0-723E167C8F97}"/>
              </a:ext>
            </a:extLst>
          </p:cNvPr>
          <p:cNvPicPr>
            <a:picLocks noChangeAspect="1"/>
          </p:cNvPicPr>
          <p:nvPr/>
        </p:nvPicPr>
        <p:blipFill>
          <a:blip r:embed="rId3"/>
          <a:stretch>
            <a:fillRect/>
          </a:stretch>
        </p:blipFill>
        <p:spPr>
          <a:xfrm>
            <a:off x="1211281" y="2821467"/>
            <a:ext cx="9306358" cy="2261525"/>
          </a:xfrm>
          <a:prstGeom prst="rect">
            <a:avLst/>
          </a:prstGeom>
        </p:spPr>
      </p:pic>
      <p:sp>
        <p:nvSpPr>
          <p:cNvPr id="16" name="TextBox 15">
            <a:extLst>
              <a:ext uri="{FF2B5EF4-FFF2-40B4-BE49-F238E27FC236}">
                <a16:creationId xmlns:a16="http://schemas.microsoft.com/office/drawing/2014/main" id="{FD86C97C-B466-B02F-BA23-97D52CF0680B}"/>
              </a:ext>
            </a:extLst>
          </p:cNvPr>
          <p:cNvSpPr txBox="1"/>
          <p:nvPr/>
        </p:nvSpPr>
        <p:spPr>
          <a:xfrm>
            <a:off x="382586" y="5284336"/>
            <a:ext cx="11195048" cy="51866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由于上述矩阵 </a:t>
            </a:r>
            <a:r>
              <a:rPr lang="en-US" sz="2400" dirty="0">
                <a:latin typeface="Microsoft YaHei" panose="020B0503020204020204" pitchFamily="34" charset="-122"/>
                <a:ea typeface="Microsoft YaHei" panose="020B0503020204020204" pitchFamily="34" charset="-122"/>
              </a:rPr>
              <a:t>R</a:t>
            </a:r>
            <a:r>
              <a:rPr lang="en-US" sz="2400" baseline="-25000" dirty="0">
                <a:latin typeface="Microsoft YaHei" panose="020B0503020204020204" pitchFamily="34" charset="-122"/>
                <a:ea typeface="Microsoft YaHei" panose="020B0503020204020204" pitchFamily="34" charset="-122"/>
              </a:rPr>
              <a:t>d</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具有稀疏性，因此可以使用逐位相乘⊗ 操作进一步提高计算速度。</a:t>
            </a:r>
          </a:p>
        </p:txBody>
      </p:sp>
    </p:spTree>
    <p:extLst>
      <p:ext uri="{BB962C8B-B14F-4D97-AF65-F5344CB8AC3E}">
        <p14:creationId xmlns:p14="http://schemas.microsoft.com/office/powerpoint/2010/main" val="1618280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63C5CBC-1FE0-506E-BA03-9957A263E268}"/>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3.</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RoPE</a:t>
            </a:r>
            <a:r>
              <a:rPr lang="zh-CN" altLang="en-US" sz="2400" b="1" dirty="0">
                <a:solidFill>
                  <a:srgbClr val="0070C0"/>
                </a:solidFill>
                <a:latin typeface="Microsoft YaHei" panose="020B0503020204020204" pitchFamily="34" charset="-122"/>
                <a:ea typeface="Microsoft YaHei" panose="020B0503020204020204" pitchFamily="34" charset="-122"/>
              </a:rPr>
              <a:t> 位置嵌入</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B511A96E-06CC-7FB7-ECBC-88A9E0B3F5C5}"/>
              </a:ext>
            </a:extLst>
          </p:cNvPr>
          <p:cNvPicPr>
            <a:picLocks noChangeAspect="1"/>
          </p:cNvPicPr>
          <p:nvPr/>
        </p:nvPicPr>
        <p:blipFill>
          <a:blip r:embed="rId3"/>
          <a:stretch>
            <a:fillRect/>
          </a:stretch>
        </p:blipFill>
        <p:spPr>
          <a:xfrm>
            <a:off x="201230" y="1882465"/>
            <a:ext cx="5938661" cy="3557681"/>
          </a:xfrm>
          <a:prstGeom prst="rect">
            <a:avLst/>
          </a:prstGeom>
        </p:spPr>
      </p:pic>
      <p:pic>
        <p:nvPicPr>
          <p:cNvPr id="5" name="Picture 4">
            <a:extLst>
              <a:ext uri="{FF2B5EF4-FFF2-40B4-BE49-F238E27FC236}">
                <a16:creationId xmlns:a16="http://schemas.microsoft.com/office/drawing/2014/main" id="{50EEE4B1-B065-86D1-1CD4-0862BC0B2734}"/>
              </a:ext>
            </a:extLst>
          </p:cNvPr>
          <p:cNvPicPr>
            <a:picLocks noChangeAspect="1"/>
          </p:cNvPicPr>
          <p:nvPr/>
        </p:nvPicPr>
        <p:blipFill>
          <a:blip r:embed="rId4"/>
          <a:stretch>
            <a:fillRect/>
          </a:stretch>
        </p:blipFill>
        <p:spPr>
          <a:xfrm>
            <a:off x="6349538" y="1136546"/>
            <a:ext cx="5641232" cy="5650061"/>
          </a:xfrm>
          <a:prstGeom prst="rect">
            <a:avLst/>
          </a:prstGeom>
        </p:spPr>
      </p:pic>
    </p:spTree>
    <p:extLst>
      <p:ext uri="{BB962C8B-B14F-4D97-AF65-F5344CB8AC3E}">
        <p14:creationId xmlns:p14="http://schemas.microsoft.com/office/powerpoint/2010/main" val="378031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63C5CBC-1FE0-506E-BA03-9957A263E268}"/>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4.</a:t>
            </a:r>
            <a:r>
              <a:rPr lang="zh-CN" altLang="en-US" sz="2400" b="1" dirty="0">
                <a:solidFill>
                  <a:srgbClr val="0070C0"/>
                </a:solidFill>
                <a:latin typeface="Microsoft YaHei" panose="020B0503020204020204" pitchFamily="34" charset="-122"/>
                <a:ea typeface="Microsoft YaHei" panose="020B0503020204020204" pitchFamily="34" charset="-122"/>
              </a:rPr>
              <a:t> 模型整体框架</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13" name="TextBox 12">
            <a:extLst>
              <a:ext uri="{FF2B5EF4-FFF2-40B4-BE49-F238E27FC236}">
                <a16:creationId xmlns:a16="http://schemas.microsoft.com/office/drawing/2014/main" id="{6E6705CF-1645-B0AC-11D9-26D1B2BA0DE7}"/>
              </a:ext>
            </a:extLst>
          </p:cNvPr>
          <p:cNvSpPr txBox="1"/>
          <p:nvPr/>
        </p:nvSpPr>
        <p:spPr>
          <a:xfrm>
            <a:off x="493713" y="1566803"/>
            <a:ext cx="11315700"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基于上述模型和网络结构可以实现解码器层，根据自回归方式利用训练语料进行模型训练的过程与</a:t>
            </a:r>
            <a:r>
              <a:rPr lang="en-US" altLang="zh-CN" sz="2400" dirty="0">
                <a:latin typeface="Microsoft YaHei" panose="020B0503020204020204" pitchFamily="34" charset="-122"/>
                <a:ea typeface="Microsoft YaHei" panose="020B0503020204020204" pitchFamily="34" charset="-122"/>
              </a:rPr>
              <a:t>2.3.4 </a:t>
            </a:r>
            <a:r>
              <a:rPr lang="zh-CN" altLang="en-US" sz="2400" dirty="0">
                <a:latin typeface="Microsoft YaHei" panose="020B0503020204020204" pitchFamily="34" charset="-122"/>
                <a:ea typeface="Microsoft YaHei" panose="020B0503020204020204" pitchFamily="34" charset="-122"/>
              </a:rPr>
              <a:t>节介绍的过程基本一致。不同规模的</a:t>
            </a:r>
            <a:r>
              <a:rPr lang="en-US" sz="2400" dirty="0" err="1">
                <a:latin typeface="Microsoft YaHei" panose="020B0503020204020204" pitchFamily="34" charset="-122"/>
                <a:ea typeface="Microsoft YaHei" panose="020B0503020204020204" pitchFamily="34" charset="-122"/>
              </a:rPr>
              <a:t>LLaMA</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模型使用的超参数如表</a:t>
            </a:r>
            <a:r>
              <a:rPr lang="en-US" altLang="zh-CN" sz="2400" dirty="0">
                <a:latin typeface="Microsoft YaHei" panose="020B0503020204020204" pitchFamily="34" charset="-122"/>
                <a:ea typeface="Microsoft YaHei" panose="020B0503020204020204" pitchFamily="34" charset="-122"/>
              </a:rPr>
              <a:t>2.1 </a:t>
            </a:r>
            <a:r>
              <a:rPr lang="zh-CN" altLang="en-US" sz="2400" dirty="0">
                <a:latin typeface="Microsoft YaHei" panose="020B0503020204020204" pitchFamily="34" charset="-122"/>
                <a:ea typeface="Microsoft YaHei" panose="020B0503020204020204" pitchFamily="34" charset="-122"/>
              </a:rPr>
              <a:t>所示。</a:t>
            </a:r>
          </a:p>
        </p:txBody>
      </p:sp>
      <p:pic>
        <p:nvPicPr>
          <p:cNvPr id="16" name="Picture 15">
            <a:extLst>
              <a:ext uri="{FF2B5EF4-FFF2-40B4-BE49-F238E27FC236}">
                <a16:creationId xmlns:a16="http://schemas.microsoft.com/office/drawing/2014/main" id="{ED8A5FFD-F471-2C09-D63E-BBAF8490E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96" y="3257842"/>
            <a:ext cx="10428207" cy="2842604"/>
          </a:xfrm>
          <a:prstGeom prst="rect">
            <a:avLst/>
          </a:prstGeom>
        </p:spPr>
      </p:pic>
    </p:spTree>
    <p:extLst>
      <p:ext uri="{BB962C8B-B14F-4D97-AF65-F5344CB8AC3E}">
        <p14:creationId xmlns:p14="http://schemas.microsoft.com/office/powerpoint/2010/main" val="135718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37774"/>
            <a:ext cx="11195049" cy="1972207"/>
          </a:xfrm>
          <a:prstGeom prst="rect">
            <a:avLst/>
          </a:prstGeom>
          <a:noFill/>
        </p:spPr>
        <p:txBody>
          <a:bodyPr wrap="square">
            <a:spAutoFit/>
          </a:bodyPr>
          <a:lstStyle/>
          <a:p>
            <a:pPr algn="just">
              <a:lnSpc>
                <a:spcPct val="125000"/>
              </a:lnSpc>
            </a:pPr>
            <a:r>
              <a:rPr lang="en-US" sz="2400" b="1" dirty="0">
                <a:solidFill>
                  <a:srgbClr val="0070C0"/>
                </a:solidFill>
                <a:latin typeface="Microsoft YaHei" panose="020B0503020204020204" pitchFamily="34" charset="-122"/>
                <a:ea typeface="Microsoft YaHei" panose="020B0503020204020204" pitchFamily="34" charset="-122"/>
              </a:rPr>
              <a:t>Transformer </a:t>
            </a:r>
            <a:r>
              <a:rPr lang="zh-CN" altLang="en-US" sz="2400" b="1" dirty="0">
                <a:solidFill>
                  <a:srgbClr val="0070C0"/>
                </a:solidFill>
                <a:latin typeface="Microsoft YaHei" panose="020B0503020204020204" pitchFamily="34" charset="-122"/>
                <a:ea typeface="Microsoft YaHei" panose="020B0503020204020204" pitchFamily="34" charset="-122"/>
              </a:rPr>
              <a:t>结构</a:t>
            </a:r>
            <a:r>
              <a:rPr lang="zh-CN" altLang="en-US" sz="2400" dirty="0">
                <a:latin typeface="Microsoft YaHei" panose="020B0503020204020204" pitchFamily="34" charset="-122"/>
                <a:ea typeface="Microsoft YaHei" panose="020B0503020204020204" pitchFamily="34" charset="-122"/>
              </a:rPr>
              <a:t>是由谷歌在</a:t>
            </a:r>
            <a:r>
              <a:rPr lang="en-US" altLang="zh-CN" sz="2400" dirty="0">
                <a:latin typeface="Microsoft YaHei" panose="020B0503020204020204" pitchFamily="34" charset="-122"/>
                <a:ea typeface="Microsoft YaHei" panose="020B0503020204020204" pitchFamily="34" charset="-122"/>
              </a:rPr>
              <a:t>2017 </a:t>
            </a:r>
            <a:r>
              <a:rPr lang="zh-CN" altLang="en-US" sz="2400" dirty="0">
                <a:latin typeface="Microsoft YaHei" panose="020B0503020204020204" pitchFamily="34" charset="-122"/>
                <a:ea typeface="Microsoft YaHei" panose="020B0503020204020204" pitchFamily="34" charset="-122"/>
              </a:rPr>
              <a:t>年提出并首先应用于机器翻译</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pPr>
            <a:r>
              <a:rPr lang="en-US" sz="2400" dirty="0">
                <a:latin typeface="Microsoft YaHei" panose="020B0503020204020204" pitchFamily="34" charset="-122"/>
                <a:ea typeface="Microsoft YaHei" panose="020B0503020204020204" pitchFamily="34" charset="-122"/>
              </a:rPr>
              <a:t>Transformer</a:t>
            </a:r>
            <a:r>
              <a:rPr lang="zh-CN" altLang="en-US" sz="2400" dirty="0">
                <a:latin typeface="Microsoft YaHei" panose="020B0503020204020204" pitchFamily="34" charset="-122"/>
                <a:ea typeface="Microsoft YaHei" panose="020B0503020204020204" pitchFamily="34" charset="-122"/>
              </a:rPr>
              <a:t>结构完全通过注意力机制完成对源语言序列和目标语言序列全局依赖的建模。如今，几乎全部大语言模型都是基于</a:t>
            </a:r>
            <a:r>
              <a:rPr lang="en-US"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结构的。</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pPr>
            <a:r>
              <a:rPr lang="zh-CN" altLang="en-US" sz="2400" dirty="0">
                <a:latin typeface="Microsoft YaHei" panose="020B0503020204020204" pitchFamily="34" charset="-122"/>
                <a:ea typeface="Microsoft YaHei" panose="020B0503020204020204" pitchFamily="34" charset="-122"/>
              </a:rPr>
              <a:t>本节以应用于机器翻译的基于</a:t>
            </a:r>
            <a:r>
              <a:rPr lang="en-US"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的编码器和解码器为例介绍该模型</a:t>
            </a:r>
            <a:r>
              <a:rPr lang="zh-CN" altLang="en-US" sz="2800" dirty="0">
                <a:effectLst/>
                <a:latin typeface="Helvetica" pitchFamily="2" charset="0"/>
              </a:rPr>
              <a:t>。</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787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Transformer </a:t>
            </a:r>
            <a:r>
              <a:rPr lang="zh-CN" altLang="en-US" sz="2400" b="1" dirty="0">
                <a:solidFill>
                  <a:schemeClr val="bg1"/>
                </a:solidFill>
                <a:latin typeface="微软雅黑" panose="020B0503020204020204" pitchFamily="34" charset="-122"/>
                <a:ea typeface="微软雅黑" panose="020B0503020204020204" pitchFamily="34" charset="-122"/>
              </a:rPr>
              <a:t>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803AD0D2-3AAE-9C92-E2C1-53CBB6E82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890" y="3370999"/>
            <a:ext cx="5704219" cy="3294297"/>
          </a:xfrm>
          <a:prstGeom prst="rect">
            <a:avLst/>
          </a:prstGeom>
        </p:spPr>
      </p:pic>
    </p:spTree>
    <p:extLst>
      <p:ext uri="{BB962C8B-B14F-4D97-AF65-F5344CB8AC3E}">
        <p14:creationId xmlns:p14="http://schemas.microsoft.com/office/powerpoint/2010/main" val="1113826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87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的模型结构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63C5CBC-1FE0-506E-BA03-9957A263E268}"/>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4.</a:t>
            </a:r>
            <a:r>
              <a:rPr lang="zh-CN" altLang="en-US" sz="2400" b="1" dirty="0">
                <a:solidFill>
                  <a:srgbClr val="0070C0"/>
                </a:solidFill>
                <a:latin typeface="Microsoft YaHei" panose="020B0503020204020204" pitchFamily="34" charset="-122"/>
                <a:ea typeface="Microsoft YaHei" panose="020B0503020204020204" pitchFamily="34" charset="-122"/>
              </a:rPr>
              <a:t> 模型整体框架</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0AFE2642-7FAC-2721-72EC-71A1052837A1}"/>
              </a:ext>
            </a:extLst>
          </p:cNvPr>
          <p:cNvPicPr>
            <a:picLocks noChangeAspect="1"/>
          </p:cNvPicPr>
          <p:nvPr/>
        </p:nvPicPr>
        <p:blipFill>
          <a:blip r:embed="rId3"/>
          <a:stretch>
            <a:fillRect/>
          </a:stretch>
        </p:blipFill>
        <p:spPr>
          <a:xfrm>
            <a:off x="260232" y="1524120"/>
            <a:ext cx="5624338" cy="5333880"/>
          </a:xfrm>
          <a:prstGeom prst="rect">
            <a:avLst/>
          </a:prstGeom>
        </p:spPr>
      </p:pic>
      <p:pic>
        <p:nvPicPr>
          <p:cNvPr id="4" name="Picture 3">
            <a:extLst>
              <a:ext uri="{FF2B5EF4-FFF2-40B4-BE49-F238E27FC236}">
                <a16:creationId xmlns:a16="http://schemas.microsoft.com/office/drawing/2014/main" id="{F4D86AA2-3B4A-2FDC-F0F3-3706190EE91E}"/>
              </a:ext>
            </a:extLst>
          </p:cNvPr>
          <p:cNvPicPr>
            <a:picLocks noChangeAspect="1"/>
          </p:cNvPicPr>
          <p:nvPr/>
        </p:nvPicPr>
        <p:blipFill>
          <a:blip r:embed="rId4"/>
          <a:stretch>
            <a:fillRect/>
          </a:stretch>
        </p:blipFill>
        <p:spPr>
          <a:xfrm>
            <a:off x="5980111" y="2156315"/>
            <a:ext cx="6045063" cy="3392057"/>
          </a:xfrm>
          <a:prstGeom prst="rect">
            <a:avLst/>
          </a:prstGeom>
        </p:spPr>
      </p:pic>
    </p:spTree>
    <p:extLst>
      <p:ext uri="{BB962C8B-B14F-4D97-AF65-F5344CB8AC3E}">
        <p14:creationId xmlns:p14="http://schemas.microsoft.com/office/powerpoint/2010/main" val="3865884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54996"/>
            <a:ext cx="11195049" cy="420512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中，自注意力机制的时间和存储复杂度与序列的长度呈平方的关系，因此占用了大量的计算设备内存并消耗了大量的计算资源。如何优化自注意力机制的时空复杂度、增强计算效率是大语言模型面临的重要问题。</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一些研究从</a:t>
            </a:r>
            <a:r>
              <a:rPr lang="zh-CN" altLang="en-US" sz="2400" b="1" dirty="0">
                <a:solidFill>
                  <a:srgbClr val="0070C0"/>
                </a:solidFill>
                <a:latin typeface="Microsoft YaHei" panose="020B0503020204020204" pitchFamily="34" charset="-122"/>
                <a:ea typeface="Microsoft YaHei" panose="020B0503020204020204" pitchFamily="34" charset="-122"/>
              </a:rPr>
              <a:t>近似注意力出发</a:t>
            </a:r>
            <a:r>
              <a:rPr lang="zh-CN" altLang="en-US" sz="2400" dirty="0">
                <a:latin typeface="Microsoft YaHei" panose="020B0503020204020204" pitchFamily="34" charset="-122"/>
                <a:ea typeface="Microsoft YaHei" panose="020B0503020204020204" pitchFamily="34" charset="-122"/>
              </a:rPr>
              <a:t>，旨在减少注意力计算和内存需求，提出了稀疏近似、低秩近似等方法。</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也有一些研究</a:t>
            </a:r>
            <a:r>
              <a:rPr lang="zh-CN" altLang="en-US" sz="2400" b="1" dirty="0">
                <a:solidFill>
                  <a:srgbClr val="0070C0"/>
                </a:solidFill>
                <a:latin typeface="Microsoft YaHei" panose="020B0503020204020204" pitchFamily="34" charset="-122"/>
                <a:ea typeface="Microsoft YaHei" panose="020B0503020204020204" pitchFamily="34" charset="-122"/>
              </a:rPr>
              <a:t>从计算加速设备本身的特性出发</a:t>
            </a:r>
            <a:r>
              <a:rPr lang="zh-CN" altLang="en-US" sz="2400" dirty="0">
                <a:latin typeface="Microsoft YaHei" panose="020B0503020204020204" pitchFamily="34" charset="-122"/>
                <a:ea typeface="Microsoft YaHei" panose="020B0503020204020204" pitchFamily="34" charset="-122"/>
              </a:rPr>
              <a:t>，研究如何更好地利用硬件特性对</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中的注意力层进行高效计算。</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本节将分别介绍上述两类方法。</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291124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285751" y="1643619"/>
            <a:ext cx="11195049" cy="466679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对一些训练好的</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结构中的注意力矩阵进行分析时发现，</a:t>
            </a:r>
            <a:r>
              <a:rPr lang="zh-CN" altLang="en-US" sz="2400" b="1" dirty="0">
                <a:solidFill>
                  <a:srgbClr val="0070C0"/>
                </a:solidFill>
                <a:latin typeface="Microsoft YaHei" panose="020B0503020204020204" pitchFamily="34" charset="-122"/>
                <a:ea typeface="Microsoft YaHei" panose="020B0503020204020204" pitchFamily="34" charset="-122"/>
              </a:rPr>
              <a:t>其中很多是稀疏的</a:t>
            </a:r>
            <a:r>
              <a:rPr lang="zh-CN" altLang="en-US" sz="2400" dirty="0">
                <a:latin typeface="Microsoft YaHei" panose="020B0503020204020204" pitchFamily="34" charset="-122"/>
                <a:ea typeface="Microsoft YaHei" panose="020B0503020204020204" pitchFamily="34" charset="-122"/>
              </a:rPr>
              <a:t>，因此可以通过限制</a:t>
            </a:r>
            <a:r>
              <a:rPr lang="en-US" altLang="zh-CN" sz="2400" dirty="0">
                <a:latin typeface="Microsoft YaHei" panose="020B0503020204020204" pitchFamily="34" charset="-122"/>
                <a:ea typeface="Microsoft YaHei" panose="020B0503020204020204" pitchFamily="34" charset="-122"/>
              </a:rPr>
              <a:t>Query-Key </a:t>
            </a:r>
            <a:r>
              <a:rPr lang="zh-CN" altLang="en-US" sz="2400" dirty="0">
                <a:latin typeface="Microsoft YaHei" panose="020B0503020204020204" pitchFamily="34" charset="-122"/>
                <a:ea typeface="Microsoft YaHei" panose="020B0503020204020204" pitchFamily="34" charset="-122"/>
              </a:rPr>
              <a:t>对的数量来降低计算复杂度。这类方法称为稀疏注意力（</a:t>
            </a:r>
            <a:r>
              <a:rPr lang="en-US" altLang="zh-CN" sz="2400" dirty="0" err="1">
                <a:latin typeface="Microsoft YaHei" panose="020B0503020204020204" pitchFamily="34" charset="-122"/>
                <a:ea typeface="Microsoft YaHei" panose="020B0503020204020204" pitchFamily="34" charset="-122"/>
              </a:rPr>
              <a:t>SparseAttention</a:t>
            </a:r>
            <a:r>
              <a:rPr lang="zh-CN" altLang="en-US" sz="2400" dirty="0">
                <a:latin typeface="Microsoft YaHei" panose="020B0503020204020204" pitchFamily="34" charset="-122"/>
                <a:ea typeface="Microsoft YaHei" panose="020B0503020204020204" pitchFamily="34" charset="-122"/>
              </a:rPr>
              <a:t>）机制。可以将稀疏化方法进一步分成基于位置的和基于内容信息的两类。</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基于位置的稀疏注意力机制的基本类型如图</a:t>
            </a:r>
            <a:r>
              <a:rPr lang="en-US" altLang="zh-CN" sz="2400" dirty="0">
                <a:latin typeface="Microsoft YaHei" panose="020B0503020204020204" pitchFamily="34" charset="-122"/>
                <a:ea typeface="Microsoft YaHei" panose="020B0503020204020204" pitchFamily="34" charset="-122"/>
              </a:rPr>
              <a:t>2.6 </a:t>
            </a:r>
            <a:r>
              <a:rPr lang="zh-CN" altLang="en-US" sz="2400" dirty="0">
                <a:latin typeface="Microsoft YaHei" panose="020B0503020204020204" pitchFamily="34" charset="-122"/>
                <a:ea typeface="Microsoft YaHei" panose="020B0503020204020204" pitchFamily="34" charset="-122"/>
              </a:rPr>
              <a:t>所示，主要包含如下五种类型：全局注意力（</a:t>
            </a:r>
            <a:r>
              <a:rPr lang="en-US" sz="2400" dirty="0">
                <a:latin typeface="Microsoft YaHei" panose="020B0503020204020204" pitchFamily="34" charset="-122"/>
                <a:ea typeface="Microsoft YaHei" panose="020B0503020204020204" pitchFamily="34" charset="-122"/>
              </a:rPr>
              <a:t>Global Attention）</a:t>
            </a:r>
            <a:r>
              <a:rPr lang="zh-CN" altLang="en-US" sz="2400" dirty="0">
                <a:latin typeface="Microsoft YaHei" panose="020B0503020204020204" pitchFamily="34" charset="-122"/>
                <a:ea typeface="Microsoft YaHei" panose="020B0503020204020204" pitchFamily="34" charset="-122"/>
              </a:rPr>
              <a:t>、带状注意力（</a:t>
            </a:r>
            <a:r>
              <a:rPr lang="en-US" sz="2400" dirty="0">
                <a:latin typeface="Microsoft YaHei" panose="020B0503020204020204" pitchFamily="34" charset="-122"/>
                <a:ea typeface="Microsoft YaHei" panose="020B0503020204020204" pitchFamily="34" charset="-122"/>
              </a:rPr>
              <a:t>Band Attention）</a:t>
            </a:r>
            <a:r>
              <a:rPr lang="zh-CN" altLang="en-US" sz="2400" dirty="0">
                <a:latin typeface="Microsoft YaHei" panose="020B0503020204020204" pitchFamily="34" charset="-122"/>
                <a:ea typeface="Microsoft YaHei" panose="020B0503020204020204" pitchFamily="34" charset="-122"/>
              </a:rPr>
              <a:t>、膨胀注意力（</a:t>
            </a:r>
            <a:r>
              <a:rPr lang="en-US" sz="2400" dirty="0">
                <a:latin typeface="Microsoft YaHei" panose="020B0503020204020204" pitchFamily="34" charset="-122"/>
                <a:ea typeface="Microsoft YaHei" panose="020B0503020204020204" pitchFamily="34" charset="-122"/>
              </a:rPr>
              <a:t>Dilated Attention）</a:t>
            </a:r>
            <a:r>
              <a:rPr lang="zh-CN" altLang="en-US" sz="2400" dirty="0">
                <a:latin typeface="Microsoft YaHei" panose="020B0503020204020204" pitchFamily="34" charset="-122"/>
                <a:ea typeface="Microsoft YaHei" panose="020B0503020204020204" pitchFamily="34" charset="-122"/>
              </a:rPr>
              <a:t>、随机注意力（</a:t>
            </a:r>
            <a:r>
              <a:rPr lang="en-US" sz="2400" dirty="0">
                <a:latin typeface="Microsoft YaHei" panose="020B0503020204020204" pitchFamily="34" charset="-122"/>
                <a:ea typeface="Microsoft YaHei" panose="020B0503020204020204" pitchFamily="34" charset="-122"/>
              </a:rPr>
              <a:t>Random Attention）</a:t>
            </a:r>
            <a:r>
              <a:rPr lang="zh-CN" altLang="en-US" sz="2400" dirty="0">
                <a:latin typeface="Microsoft YaHei" panose="020B0503020204020204" pitchFamily="34" charset="-122"/>
                <a:ea typeface="Microsoft YaHei" panose="020B0503020204020204" pitchFamily="34" charset="-122"/>
              </a:rPr>
              <a:t>、局部块注意力（</a:t>
            </a:r>
            <a:r>
              <a:rPr lang="en-US" sz="2400" dirty="0">
                <a:latin typeface="Microsoft YaHei" panose="020B0503020204020204" pitchFamily="34" charset="-122"/>
                <a:ea typeface="Microsoft YaHei" panose="020B0503020204020204" pitchFamily="34" charset="-122"/>
              </a:rPr>
              <a:t>Block Local Attention）</a:t>
            </a:r>
            <a:r>
              <a:rPr lang="zh-CN" altLang="en-US" sz="2400" dirty="0">
                <a:latin typeface="Microsoft YaHei" panose="020B0503020204020204" pitchFamily="34" charset="-122"/>
                <a:ea typeface="Microsoft YaHei" panose="020B0503020204020204" pitchFamily="34" charset="-122"/>
              </a:rPr>
              <a:t>。</a:t>
            </a:r>
            <a:endParaRPr lang="en-US"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1.</a:t>
            </a:r>
            <a:r>
              <a:rPr lang="zh-CN" altLang="en-US" sz="2400" b="1" dirty="0">
                <a:solidFill>
                  <a:srgbClr val="0070C0"/>
                </a:solidFill>
                <a:latin typeface="Microsoft YaHei" panose="020B0503020204020204" pitchFamily="34" charset="-122"/>
                <a:ea typeface="Microsoft YaHei" panose="020B0503020204020204" pitchFamily="34" charset="-122"/>
              </a:rPr>
              <a:t> 稀疏注意力机制</a:t>
            </a:r>
          </a:p>
        </p:txBody>
      </p:sp>
    </p:spTree>
    <p:extLst>
      <p:ext uri="{BB962C8B-B14F-4D97-AF65-F5344CB8AC3E}">
        <p14:creationId xmlns:p14="http://schemas.microsoft.com/office/powerpoint/2010/main" val="647018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1.</a:t>
            </a:r>
            <a:r>
              <a:rPr lang="zh-CN" altLang="en-US" sz="2400" b="1" dirty="0">
                <a:solidFill>
                  <a:srgbClr val="0070C0"/>
                </a:solidFill>
                <a:latin typeface="Microsoft YaHei" panose="020B0503020204020204" pitchFamily="34" charset="-122"/>
                <a:ea typeface="Microsoft YaHei" panose="020B0503020204020204" pitchFamily="34" charset="-122"/>
              </a:rPr>
              <a:t> 稀疏注意力机制</a:t>
            </a:r>
          </a:p>
        </p:txBody>
      </p:sp>
      <p:pic>
        <p:nvPicPr>
          <p:cNvPr id="5" name="Picture 4">
            <a:extLst>
              <a:ext uri="{FF2B5EF4-FFF2-40B4-BE49-F238E27FC236}">
                <a16:creationId xmlns:a16="http://schemas.microsoft.com/office/drawing/2014/main" id="{538AABC0-F1BB-D6D8-6739-2EBF539FC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87" y="1982106"/>
            <a:ext cx="10476825" cy="3315607"/>
          </a:xfrm>
          <a:prstGeom prst="rect">
            <a:avLst/>
          </a:prstGeom>
        </p:spPr>
      </p:pic>
    </p:spTree>
    <p:extLst>
      <p:ext uri="{BB962C8B-B14F-4D97-AF65-F5344CB8AC3E}">
        <p14:creationId xmlns:p14="http://schemas.microsoft.com/office/powerpoint/2010/main" val="1313455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1.</a:t>
            </a:r>
            <a:r>
              <a:rPr lang="zh-CN" altLang="en-US" sz="2400" b="1" dirty="0">
                <a:solidFill>
                  <a:srgbClr val="0070C0"/>
                </a:solidFill>
                <a:latin typeface="Microsoft YaHei" panose="020B0503020204020204" pitchFamily="34" charset="-122"/>
                <a:ea typeface="Microsoft YaHei" panose="020B0503020204020204" pitchFamily="34" charset="-122"/>
              </a:rPr>
              <a:t> 稀疏注意力机制</a:t>
            </a:r>
          </a:p>
        </p:txBody>
      </p:sp>
      <p:sp>
        <p:nvSpPr>
          <p:cNvPr id="4" name="TextBox 3">
            <a:extLst>
              <a:ext uri="{FF2B5EF4-FFF2-40B4-BE49-F238E27FC236}">
                <a16:creationId xmlns:a16="http://schemas.microsoft.com/office/drawing/2014/main" id="{76B6BD87-7A21-0C9F-8974-5E3305FB542D}"/>
              </a:ext>
            </a:extLst>
          </p:cNvPr>
          <p:cNvSpPr txBox="1"/>
          <p:nvPr/>
        </p:nvSpPr>
        <p:spPr>
          <a:xfrm>
            <a:off x="285751" y="164361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现有的稀疏注意力机制，通常是基于上述五种基于位置的稀疏注意力机制的复合模式，图</a:t>
            </a:r>
            <a:r>
              <a:rPr lang="en-US" altLang="zh-CN" sz="2400" dirty="0">
                <a:latin typeface="Microsoft YaHei" panose="020B0503020204020204" pitchFamily="34" charset="-122"/>
                <a:ea typeface="Microsoft YaHei" panose="020B0503020204020204" pitchFamily="34" charset="-122"/>
              </a:rPr>
              <a:t>2.7</a:t>
            </a:r>
            <a:r>
              <a:rPr lang="zh-CN" altLang="en-US" sz="2400" dirty="0">
                <a:latin typeface="Microsoft YaHei" panose="020B0503020204020204" pitchFamily="34" charset="-122"/>
                <a:ea typeface="Microsoft YaHei" panose="020B0503020204020204" pitchFamily="34" charset="-122"/>
              </a:rPr>
              <a:t>给出了一些典型的稀疏注意力模型</a:t>
            </a:r>
            <a:endParaRPr lang="en-US" altLang="zh-CN" sz="24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DBDB94D5-9B24-4CE6-4781-42E4B2073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38" y="2831327"/>
            <a:ext cx="11527637" cy="3078557"/>
          </a:xfrm>
          <a:prstGeom prst="rect">
            <a:avLst/>
          </a:prstGeom>
        </p:spPr>
      </p:pic>
    </p:spTree>
    <p:extLst>
      <p:ext uri="{BB962C8B-B14F-4D97-AF65-F5344CB8AC3E}">
        <p14:creationId xmlns:p14="http://schemas.microsoft.com/office/powerpoint/2010/main" val="3184531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1.</a:t>
            </a:r>
            <a:r>
              <a:rPr lang="zh-CN" altLang="en-US" sz="2400" b="1" dirty="0">
                <a:solidFill>
                  <a:srgbClr val="0070C0"/>
                </a:solidFill>
                <a:latin typeface="Microsoft YaHei" panose="020B0503020204020204" pitchFamily="34" charset="-122"/>
                <a:ea typeface="Microsoft YaHei" panose="020B0503020204020204" pitchFamily="34" charset="-122"/>
              </a:rPr>
              <a:t> 稀疏注意力机制</a:t>
            </a:r>
          </a:p>
        </p:txBody>
      </p:sp>
      <p:sp>
        <p:nvSpPr>
          <p:cNvPr id="4" name="TextBox 3">
            <a:extLst>
              <a:ext uri="{FF2B5EF4-FFF2-40B4-BE49-F238E27FC236}">
                <a16:creationId xmlns:a16="http://schemas.microsoft.com/office/drawing/2014/main" id="{76B6BD87-7A21-0C9F-8974-5E3305FB542D}"/>
              </a:ext>
            </a:extLst>
          </p:cNvPr>
          <p:cNvSpPr txBox="1"/>
          <p:nvPr/>
        </p:nvSpPr>
        <p:spPr>
          <a:xfrm>
            <a:off x="285751" y="1643619"/>
            <a:ext cx="11195049" cy="251235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基于内容的稀疏注意力机制根据输入数据创建稀疏注意力，其中一种很简单的方法是选择和给定查询（</a:t>
            </a:r>
            <a:r>
              <a:rPr lang="en-US" altLang="zh-CN" sz="2400" dirty="0">
                <a:latin typeface="Microsoft YaHei" panose="020B0503020204020204" pitchFamily="34" charset="-122"/>
                <a:ea typeface="Microsoft YaHei" panose="020B0503020204020204" pitchFamily="34" charset="-122"/>
              </a:rPr>
              <a:t>Query</a:t>
            </a:r>
            <a:r>
              <a:rPr lang="zh-CN" altLang="en-US" sz="2400" dirty="0">
                <a:latin typeface="Microsoft YaHei" panose="020B0503020204020204" pitchFamily="34" charset="-122"/>
                <a:ea typeface="Microsoft YaHei" panose="020B0503020204020204" pitchFamily="34" charset="-122"/>
              </a:rPr>
              <a:t>）有很高相似度的键（</a:t>
            </a:r>
            <a:r>
              <a:rPr lang="en-US" altLang="zh-CN" sz="2400" dirty="0">
                <a:latin typeface="Microsoft YaHei" panose="020B0503020204020204" pitchFamily="34" charset="-122"/>
                <a:ea typeface="Microsoft YaHei" panose="020B0503020204020204" pitchFamily="34" charset="-122"/>
              </a:rPr>
              <a:t>Key</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Routing Transformer[59] </a:t>
            </a:r>
            <a:r>
              <a:rPr lang="zh-CN" altLang="en-US" sz="2400" dirty="0">
                <a:latin typeface="Microsoft YaHei" panose="020B0503020204020204" pitchFamily="34" charset="-122"/>
                <a:ea typeface="Microsoft YaHei" panose="020B0503020204020204" pitchFamily="34" charset="-122"/>
              </a:rPr>
              <a:t>采用</a:t>
            </a:r>
            <a:r>
              <a:rPr lang="en-US" altLang="zh-CN" sz="2400" dirty="0">
                <a:latin typeface="Microsoft YaHei" panose="020B0503020204020204" pitchFamily="34" charset="-122"/>
                <a:ea typeface="Microsoft YaHei" panose="020B0503020204020204" pitchFamily="34" charset="-122"/>
              </a:rPr>
              <a:t>K-means </a:t>
            </a:r>
            <a:r>
              <a:rPr lang="zh-CN" altLang="en-US" sz="2400" dirty="0">
                <a:latin typeface="Microsoft YaHei" panose="020B0503020204020204" pitchFamily="34" charset="-122"/>
                <a:ea typeface="Microsoft YaHei" panose="020B0503020204020204" pitchFamily="34" charset="-122"/>
              </a:rPr>
              <a:t>聚类方法，针对</a:t>
            </a:r>
            <a:r>
              <a:rPr lang="en-US" altLang="zh-CN" sz="2400" dirty="0">
                <a:latin typeface="Microsoft YaHei" panose="020B0503020204020204" pitchFamily="34" charset="-122"/>
                <a:ea typeface="Microsoft YaHei" panose="020B0503020204020204" pitchFamily="34" charset="-122"/>
              </a:rPr>
              <a:t>Query</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Key</a:t>
            </a:r>
            <a:r>
              <a:rPr lang="zh-CN" altLang="en-US" sz="2400" dirty="0">
                <a:latin typeface="Microsoft YaHei" panose="020B0503020204020204" pitchFamily="34" charset="-122"/>
                <a:ea typeface="Microsoft YaHei" panose="020B0503020204020204" pitchFamily="34" charset="-122"/>
              </a:rPr>
              <a:t>进行聚类，类中心向量集合为           ，其中</a:t>
            </a:r>
            <a:r>
              <a:rPr lang="en-US" altLang="zh-CN" sz="2400" dirty="0">
                <a:latin typeface="Microsoft YaHei" panose="020B0503020204020204" pitchFamily="34" charset="-122"/>
                <a:ea typeface="Microsoft YaHei" panose="020B0503020204020204" pitchFamily="34" charset="-122"/>
              </a:rPr>
              <a:t>k </a:t>
            </a:r>
            <a:r>
              <a:rPr lang="zh-CN" altLang="en-US" sz="2400" dirty="0">
                <a:latin typeface="Microsoft YaHei" panose="020B0503020204020204" pitchFamily="34" charset="-122"/>
                <a:ea typeface="Microsoft YaHei" panose="020B0503020204020204" pitchFamily="34" charset="-122"/>
              </a:rPr>
              <a:t>是类中心的个数。每个</a:t>
            </a:r>
            <a:r>
              <a:rPr lang="en-US" altLang="zh-CN" sz="2400" dirty="0">
                <a:latin typeface="Microsoft YaHei" panose="020B0503020204020204" pitchFamily="34" charset="-122"/>
                <a:ea typeface="Microsoft YaHei" panose="020B0503020204020204" pitchFamily="34" charset="-122"/>
              </a:rPr>
              <a:t>Query </a:t>
            </a:r>
            <a:r>
              <a:rPr lang="zh-CN" altLang="en-US" sz="2400" dirty="0">
                <a:latin typeface="Microsoft YaHei" panose="020B0503020204020204" pitchFamily="34" charset="-122"/>
                <a:ea typeface="Microsoft YaHei" panose="020B0503020204020204" pitchFamily="34" charset="-122"/>
              </a:rPr>
              <a:t>只与其处在相同簇（</a:t>
            </a:r>
            <a:r>
              <a:rPr lang="en-US" altLang="zh-CN" sz="2400" dirty="0">
                <a:latin typeface="Microsoft YaHei" panose="020B0503020204020204" pitchFamily="34" charset="-122"/>
                <a:ea typeface="Microsoft YaHei" panose="020B0503020204020204" pitchFamily="34" charset="-122"/>
              </a:rPr>
              <a:t>Cluster</a:t>
            </a:r>
            <a:r>
              <a:rPr lang="zh-CN" altLang="en-US" sz="2400" dirty="0">
                <a:latin typeface="Microsoft YaHei" panose="020B0503020204020204" pitchFamily="34" charset="-122"/>
                <a:ea typeface="Microsoft YaHei" panose="020B0503020204020204" pitchFamily="34" charset="-122"/>
              </a:rPr>
              <a:t>）下的</a:t>
            </a:r>
            <a:r>
              <a:rPr lang="en-US" altLang="zh-CN" sz="2400" dirty="0">
                <a:latin typeface="Microsoft YaHei" panose="020B0503020204020204" pitchFamily="34" charset="-122"/>
                <a:ea typeface="Microsoft YaHei" panose="020B0503020204020204" pitchFamily="34" charset="-122"/>
              </a:rPr>
              <a:t>Key </a:t>
            </a:r>
            <a:r>
              <a:rPr lang="zh-CN" altLang="en-US" sz="2400" dirty="0">
                <a:latin typeface="Microsoft YaHei" panose="020B0503020204020204" pitchFamily="34" charset="-122"/>
                <a:ea typeface="Microsoft YaHei" panose="020B0503020204020204" pitchFamily="34" charset="-122"/>
              </a:rPr>
              <a:t>进行交互。中心向量采用滑动平均的方法进行更新：</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68A9DA41-C202-5BA4-3A8A-0C79D3B198F4}"/>
              </a:ext>
            </a:extLst>
          </p:cNvPr>
          <p:cNvPicPr>
            <a:picLocks noChangeAspect="1"/>
          </p:cNvPicPr>
          <p:nvPr/>
        </p:nvPicPr>
        <p:blipFill>
          <a:blip r:embed="rId3"/>
          <a:stretch>
            <a:fillRect/>
          </a:stretch>
        </p:blipFill>
        <p:spPr>
          <a:xfrm>
            <a:off x="2921908" y="3244850"/>
            <a:ext cx="977900" cy="368300"/>
          </a:xfrm>
          <a:prstGeom prst="rect">
            <a:avLst/>
          </a:prstGeom>
        </p:spPr>
      </p:pic>
      <p:pic>
        <p:nvPicPr>
          <p:cNvPr id="16" name="Picture 15">
            <a:extLst>
              <a:ext uri="{FF2B5EF4-FFF2-40B4-BE49-F238E27FC236}">
                <a16:creationId xmlns:a16="http://schemas.microsoft.com/office/drawing/2014/main" id="{19A8CBED-1FB3-A229-DC07-5650BBB45F58}"/>
              </a:ext>
            </a:extLst>
          </p:cNvPr>
          <p:cNvPicPr>
            <a:picLocks noChangeAspect="1"/>
          </p:cNvPicPr>
          <p:nvPr/>
        </p:nvPicPr>
        <p:blipFill>
          <a:blip r:embed="rId4"/>
          <a:stretch>
            <a:fillRect/>
          </a:stretch>
        </p:blipFill>
        <p:spPr>
          <a:xfrm>
            <a:off x="3013075" y="4422121"/>
            <a:ext cx="5740400" cy="2299354"/>
          </a:xfrm>
          <a:prstGeom prst="rect">
            <a:avLst/>
          </a:prstGeom>
        </p:spPr>
      </p:pic>
    </p:spTree>
    <p:extLst>
      <p:ext uri="{BB962C8B-B14F-4D97-AF65-F5344CB8AC3E}">
        <p14:creationId xmlns:p14="http://schemas.microsoft.com/office/powerpoint/2010/main" val="4273496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1.</a:t>
            </a:r>
            <a:r>
              <a:rPr lang="zh-CN" altLang="en-US" sz="2400" b="1" dirty="0">
                <a:solidFill>
                  <a:srgbClr val="0070C0"/>
                </a:solidFill>
                <a:latin typeface="Microsoft YaHei" panose="020B0503020204020204" pitchFamily="34" charset="-122"/>
                <a:ea typeface="Microsoft YaHei" panose="020B0503020204020204" pitchFamily="34" charset="-122"/>
              </a:rPr>
              <a:t> 稀疏注意力机制</a:t>
            </a:r>
          </a:p>
        </p:txBody>
      </p:sp>
      <p:sp>
        <p:nvSpPr>
          <p:cNvPr id="4" name="TextBox 3">
            <a:extLst>
              <a:ext uri="{FF2B5EF4-FFF2-40B4-BE49-F238E27FC236}">
                <a16:creationId xmlns:a16="http://schemas.microsoft.com/office/drawing/2014/main" id="{76B6BD87-7A21-0C9F-8974-5E3305FB542D}"/>
              </a:ext>
            </a:extLst>
          </p:cNvPr>
          <p:cNvSpPr txBox="1"/>
          <p:nvPr/>
        </p:nvSpPr>
        <p:spPr>
          <a:xfrm>
            <a:off x="285751" y="1643619"/>
            <a:ext cx="11195049" cy="2358466"/>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Reformer[60] </a:t>
            </a:r>
            <a:r>
              <a:rPr lang="zh-CN" altLang="en-US" sz="2400" dirty="0">
                <a:latin typeface="Microsoft YaHei" panose="020B0503020204020204" pitchFamily="34" charset="-122"/>
                <a:ea typeface="Microsoft YaHei" panose="020B0503020204020204" pitchFamily="34" charset="-122"/>
              </a:rPr>
              <a:t>则采用局部敏感哈希（</a:t>
            </a:r>
            <a:r>
              <a:rPr lang="en-US" altLang="zh-CN" sz="2400" dirty="0">
                <a:latin typeface="Microsoft YaHei" panose="020B0503020204020204" pitchFamily="34" charset="-122"/>
                <a:ea typeface="Microsoft YaHei" panose="020B0503020204020204" pitchFamily="34" charset="-122"/>
              </a:rPr>
              <a:t>Local-Sensitive Hashing</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LSH</a:t>
            </a:r>
            <a:r>
              <a:rPr lang="zh-CN" altLang="en-US" sz="2400" dirty="0">
                <a:latin typeface="Microsoft YaHei" panose="020B0503020204020204" pitchFamily="34" charset="-122"/>
                <a:ea typeface="Microsoft YaHei" panose="020B0503020204020204" pitchFamily="34" charset="-122"/>
              </a:rPr>
              <a:t>）的方法为每个</a:t>
            </a:r>
            <a:r>
              <a:rPr lang="en-US" altLang="zh-CN" sz="2400" dirty="0">
                <a:latin typeface="Microsoft YaHei" panose="020B0503020204020204" pitchFamily="34" charset="-122"/>
                <a:ea typeface="Microsoft YaHei" panose="020B0503020204020204" pitchFamily="34" charset="-122"/>
              </a:rPr>
              <a:t>Query </a:t>
            </a:r>
            <a:r>
              <a:rPr lang="zh-CN" altLang="en-US" sz="2400" dirty="0">
                <a:latin typeface="Microsoft YaHei" panose="020B0503020204020204" pitchFamily="34" charset="-122"/>
                <a:ea typeface="Microsoft YaHei" panose="020B0503020204020204" pitchFamily="34" charset="-122"/>
              </a:rPr>
              <a:t>选择</a:t>
            </a:r>
            <a:r>
              <a:rPr lang="en-US" altLang="zh-CN" sz="2400" dirty="0">
                <a:latin typeface="Microsoft YaHei" panose="020B0503020204020204" pitchFamily="34" charset="-122"/>
                <a:ea typeface="Microsoft YaHei" panose="020B0503020204020204" pitchFamily="34" charset="-122"/>
              </a:rPr>
              <a:t>Key-Value </a:t>
            </a:r>
            <a:r>
              <a:rPr lang="zh-CN" altLang="en-US" sz="2400" dirty="0">
                <a:latin typeface="Microsoft YaHei" panose="020B0503020204020204" pitchFamily="34" charset="-122"/>
                <a:ea typeface="Microsoft YaHei" panose="020B0503020204020204" pitchFamily="34" charset="-122"/>
              </a:rPr>
              <a:t>对。其主要思想是使用</a:t>
            </a:r>
            <a:r>
              <a:rPr lang="en-US" altLang="zh-CN" sz="2400" dirty="0">
                <a:latin typeface="Microsoft YaHei" panose="020B0503020204020204" pitchFamily="34" charset="-122"/>
                <a:ea typeface="Microsoft YaHei" panose="020B0503020204020204" pitchFamily="34" charset="-122"/>
              </a:rPr>
              <a:t>LSH </a:t>
            </a:r>
            <a:r>
              <a:rPr lang="zh-CN" altLang="en-US" sz="2400" dirty="0">
                <a:latin typeface="Microsoft YaHei" panose="020B0503020204020204" pitchFamily="34" charset="-122"/>
                <a:ea typeface="Microsoft YaHei" panose="020B0503020204020204" pitchFamily="34" charset="-122"/>
              </a:rPr>
              <a:t>函数对</a:t>
            </a:r>
            <a:r>
              <a:rPr lang="en-US" altLang="zh-CN" sz="2400" dirty="0">
                <a:latin typeface="Microsoft YaHei" panose="020B0503020204020204" pitchFamily="34" charset="-122"/>
                <a:ea typeface="Microsoft YaHei" panose="020B0503020204020204" pitchFamily="34" charset="-122"/>
              </a:rPr>
              <a:t>Query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Key </a:t>
            </a:r>
            <a:r>
              <a:rPr lang="zh-CN" altLang="en-US" sz="2400" dirty="0">
                <a:latin typeface="Microsoft YaHei" panose="020B0503020204020204" pitchFamily="34" charset="-122"/>
                <a:ea typeface="Microsoft YaHei" panose="020B0503020204020204" pitchFamily="34" charset="-122"/>
              </a:rPr>
              <a:t>进行哈希计算，将它们划分到多个桶内，以提升在同一个桶内的</a:t>
            </a:r>
            <a:r>
              <a:rPr lang="en-US" altLang="zh-CN" sz="2400" dirty="0">
                <a:latin typeface="Microsoft YaHei" panose="020B0503020204020204" pitchFamily="34" charset="-122"/>
                <a:ea typeface="Microsoft YaHei" panose="020B0503020204020204" pitchFamily="34" charset="-122"/>
              </a:rPr>
              <a:t>Query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Key </a:t>
            </a:r>
            <a:r>
              <a:rPr lang="zh-CN" altLang="en-US" sz="2400" dirty="0">
                <a:latin typeface="Microsoft YaHei" panose="020B0503020204020204" pitchFamily="34" charset="-122"/>
                <a:ea typeface="Microsoft YaHei" panose="020B0503020204020204" pitchFamily="34" charset="-122"/>
              </a:rPr>
              <a:t>参与交互的概率。假设</a:t>
            </a:r>
            <a:r>
              <a:rPr lang="en-US" altLang="zh-CN" sz="2400" dirty="0">
                <a:latin typeface="Microsoft YaHei" panose="020B0503020204020204" pitchFamily="34" charset="-122"/>
                <a:ea typeface="Microsoft YaHei" panose="020B0503020204020204" pitchFamily="34" charset="-122"/>
              </a:rPr>
              <a:t>b </a:t>
            </a:r>
            <a:r>
              <a:rPr lang="zh-CN" altLang="en-US" sz="2400" dirty="0">
                <a:latin typeface="Microsoft YaHei" panose="020B0503020204020204" pitchFamily="34" charset="-122"/>
                <a:ea typeface="Microsoft YaHei" panose="020B0503020204020204" pitchFamily="34" charset="-122"/>
              </a:rPr>
              <a:t>是桶的个数，给定一个大小为</a:t>
            </a:r>
            <a:r>
              <a:rPr lang="en-US" altLang="zh-CN" sz="2400" dirty="0">
                <a:latin typeface="Microsoft YaHei" panose="020B0503020204020204" pitchFamily="34" charset="-122"/>
                <a:ea typeface="Microsoft YaHei" panose="020B0503020204020204" pitchFamily="34" charset="-122"/>
              </a:rPr>
              <a:t>[Dk, b/2] </a:t>
            </a:r>
            <a:r>
              <a:rPr lang="zh-CN" altLang="en-US" sz="2400" dirty="0">
                <a:latin typeface="Microsoft YaHei" panose="020B0503020204020204" pitchFamily="34" charset="-122"/>
                <a:ea typeface="Microsoft YaHei" panose="020B0503020204020204" pitchFamily="34" charset="-122"/>
              </a:rPr>
              <a:t>的随机矩阵</a:t>
            </a:r>
            <a:r>
              <a:rPr lang="en-US" altLang="zh-CN" sz="2400" dirty="0">
                <a:latin typeface="Microsoft YaHei" panose="020B0503020204020204" pitchFamily="34" charset="-122"/>
                <a:ea typeface="Microsoft YaHei" panose="020B0503020204020204" pitchFamily="34" charset="-122"/>
              </a:rPr>
              <a:t>R</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LSH </a:t>
            </a:r>
            <a:r>
              <a:rPr lang="zh-CN" altLang="en-US" sz="2400" dirty="0">
                <a:latin typeface="Microsoft YaHei" panose="020B0503020204020204" pitchFamily="34" charset="-122"/>
                <a:ea typeface="Microsoft YaHei" panose="020B0503020204020204" pitchFamily="34" charset="-122"/>
              </a:rPr>
              <a:t>函数的定义为：</a:t>
            </a:r>
            <a:endParaRPr lang="en-US" altLang="zh-CN" sz="24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95C77CEC-B453-0056-3A36-11C8EDAE774A}"/>
              </a:ext>
            </a:extLst>
          </p:cNvPr>
          <p:cNvPicPr>
            <a:picLocks noChangeAspect="1"/>
          </p:cNvPicPr>
          <p:nvPr/>
        </p:nvPicPr>
        <p:blipFill>
          <a:blip r:embed="rId3"/>
          <a:stretch>
            <a:fillRect/>
          </a:stretch>
        </p:blipFill>
        <p:spPr>
          <a:xfrm>
            <a:off x="3978728" y="4078901"/>
            <a:ext cx="3809093" cy="325489"/>
          </a:xfrm>
          <a:prstGeom prst="rect">
            <a:avLst/>
          </a:prstGeom>
        </p:spPr>
      </p:pic>
      <p:sp>
        <p:nvSpPr>
          <p:cNvPr id="17" name="TextBox 16">
            <a:extLst>
              <a:ext uri="{FF2B5EF4-FFF2-40B4-BE49-F238E27FC236}">
                <a16:creationId xmlns:a16="http://schemas.microsoft.com/office/drawing/2014/main" id="{6235359B-2173-D3FA-BB81-AB4F023ACEC7}"/>
              </a:ext>
            </a:extLst>
          </p:cNvPr>
          <p:cNvSpPr txBox="1"/>
          <p:nvPr/>
        </p:nvSpPr>
        <p:spPr>
          <a:xfrm>
            <a:off x="285751" y="4940629"/>
            <a:ext cx="11068049" cy="511807"/>
          </a:xfrm>
          <a:prstGeom prst="rect">
            <a:avLst/>
          </a:prstGeom>
          <a:noFill/>
        </p:spPr>
        <p:txBody>
          <a:bodyPr wrap="square">
            <a:spAutoFit/>
          </a:bodyPr>
          <a:lstStyle/>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如果</a:t>
            </a:r>
            <a:r>
              <a:rPr lang="zh-CN" altLang="en-US" sz="2400" dirty="0">
                <a:latin typeface="Microsoft YaHei" panose="020B0503020204020204" pitchFamily="34" charset="-122"/>
                <a:ea typeface="Microsoft YaHei" panose="020B0503020204020204" pitchFamily="34" charset="-122"/>
              </a:rPr>
              <a:t>                       </a:t>
            </a:r>
            <a:r>
              <a:rPr lang="en-CN" sz="2400" dirty="0">
                <a:latin typeface="Microsoft YaHei" panose="020B0503020204020204" pitchFamily="34" charset="-122"/>
                <a:ea typeface="Microsoft YaHei" panose="020B0503020204020204" pitchFamily="34" charset="-122"/>
              </a:rPr>
              <a:t>时，</a:t>
            </a:r>
            <a:r>
              <a:rPr lang="zh-CN" altLang="en-US" sz="2400" dirty="0">
                <a:latin typeface="Microsoft YaHei" panose="020B0503020204020204" pitchFamily="34" charset="-122"/>
                <a:ea typeface="Microsoft YaHei" panose="020B0503020204020204" pitchFamily="34" charset="-122"/>
              </a:rPr>
              <a:t>   </a:t>
            </a:r>
            <a:r>
              <a:rPr lang="en-CN" sz="2400" dirty="0">
                <a:latin typeface="Microsoft YaHei" panose="020B0503020204020204" pitchFamily="34" charset="-122"/>
                <a:ea typeface="Microsoft YaHei" panose="020B0503020204020204" pitchFamily="34" charset="-122"/>
              </a:rPr>
              <a:t>才可以与相应的Key-Value对进行交互。</a:t>
            </a:r>
          </a:p>
        </p:txBody>
      </p:sp>
      <p:pic>
        <p:nvPicPr>
          <p:cNvPr id="18" name="Picture 17">
            <a:extLst>
              <a:ext uri="{FF2B5EF4-FFF2-40B4-BE49-F238E27FC236}">
                <a16:creationId xmlns:a16="http://schemas.microsoft.com/office/drawing/2014/main" id="{C0BB6F26-7662-BA04-27DD-978C4F967121}"/>
              </a:ext>
            </a:extLst>
          </p:cNvPr>
          <p:cNvPicPr>
            <a:picLocks noChangeAspect="1"/>
          </p:cNvPicPr>
          <p:nvPr/>
        </p:nvPicPr>
        <p:blipFill>
          <a:blip r:embed="rId4"/>
          <a:stretch>
            <a:fillRect/>
          </a:stretch>
        </p:blipFill>
        <p:spPr>
          <a:xfrm>
            <a:off x="1293832" y="5059260"/>
            <a:ext cx="1318529" cy="310242"/>
          </a:xfrm>
          <a:prstGeom prst="rect">
            <a:avLst/>
          </a:prstGeom>
        </p:spPr>
      </p:pic>
      <p:pic>
        <p:nvPicPr>
          <p:cNvPr id="19" name="Picture 18">
            <a:extLst>
              <a:ext uri="{FF2B5EF4-FFF2-40B4-BE49-F238E27FC236}">
                <a16:creationId xmlns:a16="http://schemas.microsoft.com/office/drawing/2014/main" id="{63AF1F1D-9F45-6646-4E3F-8883D08787BB}"/>
              </a:ext>
            </a:extLst>
          </p:cNvPr>
          <p:cNvPicPr>
            <a:picLocks noChangeAspect="1"/>
          </p:cNvPicPr>
          <p:nvPr/>
        </p:nvPicPr>
        <p:blipFill>
          <a:blip r:embed="rId5"/>
          <a:stretch>
            <a:fillRect/>
          </a:stretch>
        </p:blipFill>
        <p:spPr>
          <a:xfrm>
            <a:off x="3620442" y="5110967"/>
            <a:ext cx="241299" cy="206828"/>
          </a:xfrm>
          <a:prstGeom prst="rect">
            <a:avLst/>
          </a:prstGeom>
        </p:spPr>
      </p:pic>
    </p:spTree>
    <p:extLst>
      <p:ext uri="{BB962C8B-B14F-4D97-AF65-F5344CB8AC3E}">
        <p14:creationId xmlns:p14="http://schemas.microsoft.com/office/powerpoint/2010/main" val="3099621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5936342" y="1643619"/>
            <a:ext cx="5823857" cy="4673780"/>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NVIDIA GPU</a:t>
            </a:r>
            <a:r>
              <a:rPr lang="zh-CN" altLang="en-US" sz="2400" dirty="0">
                <a:latin typeface="Microsoft YaHei" panose="020B0503020204020204" pitchFamily="34" charset="-122"/>
                <a:ea typeface="Microsoft YaHei" panose="020B0503020204020204" pitchFamily="34" charset="-122"/>
              </a:rPr>
              <a:t>中的内存（显存）按照它们物理上是在</a:t>
            </a:r>
            <a:r>
              <a:rPr lang="en-US" altLang="zh-CN" sz="2400" dirty="0">
                <a:latin typeface="Microsoft YaHei" panose="020B0503020204020204" pitchFamily="34" charset="-122"/>
                <a:ea typeface="Microsoft YaHei" panose="020B0503020204020204" pitchFamily="34" charset="-122"/>
              </a:rPr>
              <a:t>GPU</a:t>
            </a:r>
            <a:r>
              <a:rPr lang="zh-CN" altLang="en-US" sz="2400" dirty="0">
                <a:latin typeface="Microsoft YaHei" panose="020B0503020204020204" pitchFamily="34" charset="-122"/>
                <a:ea typeface="Microsoft YaHei" panose="020B0503020204020204" pitchFamily="34" charset="-122"/>
              </a:rPr>
              <a:t>芯片内部还是板卡</a:t>
            </a:r>
            <a:r>
              <a:rPr lang="en-US" altLang="zh-CN" sz="2400" dirty="0">
                <a:latin typeface="Microsoft YaHei" panose="020B0503020204020204" pitchFamily="34" charset="-122"/>
                <a:ea typeface="Microsoft YaHei" panose="020B0503020204020204" pitchFamily="34" charset="-122"/>
              </a:rPr>
              <a:t>RAM</a:t>
            </a:r>
            <a:r>
              <a:rPr lang="zh-CN" altLang="en-US" sz="2400" dirty="0">
                <a:latin typeface="Microsoft YaHei" panose="020B0503020204020204" pitchFamily="34" charset="-122"/>
                <a:ea typeface="Microsoft YaHei" panose="020B0503020204020204" pitchFamily="34" charset="-122"/>
              </a:rPr>
              <a:t>存储芯片上，决定了它们的速度、大小以及访问限制。</a:t>
            </a:r>
            <a:r>
              <a:rPr lang="en-US" altLang="zh-CN" sz="2400" dirty="0">
                <a:latin typeface="Microsoft YaHei" panose="020B0503020204020204" pitchFamily="34" charset="-122"/>
                <a:ea typeface="Microsoft YaHei" panose="020B0503020204020204" pitchFamily="34" charset="-122"/>
              </a:rPr>
              <a:t>GPU</a:t>
            </a:r>
            <a:r>
              <a:rPr lang="zh-CN" altLang="en-US" sz="2400" dirty="0">
                <a:latin typeface="Microsoft YaHei" panose="020B0503020204020204" pitchFamily="34" charset="-122"/>
                <a:ea typeface="Microsoft YaHei" panose="020B0503020204020204" pitchFamily="34" charset="-122"/>
              </a:rPr>
              <a:t>显存分为：</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全局内存（</a:t>
            </a:r>
            <a:r>
              <a:rPr lang="en-US" altLang="zh-CN" sz="2000" dirty="0">
                <a:latin typeface="Microsoft YaHei" panose="020B0503020204020204" pitchFamily="34" charset="-122"/>
                <a:ea typeface="Microsoft YaHei" panose="020B0503020204020204" pitchFamily="34" charset="-122"/>
              </a:rPr>
              <a:t>Global memory</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本地内存（</a:t>
            </a:r>
            <a:r>
              <a:rPr lang="en-US" altLang="zh-CN" sz="2000" dirty="0">
                <a:latin typeface="Microsoft YaHei" panose="020B0503020204020204" pitchFamily="34" charset="-122"/>
                <a:ea typeface="Microsoft YaHei" panose="020B0503020204020204" pitchFamily="34" charset="-122"/>
              </a:rPr>
              <a:t>Local memory</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共享内存（</a:t>
            </a:r>
            <a:r>
              <a:rPr lang="en-US" altLang="zh-CN" sz="2000" dirty="0">
                <a:latin typeface="Microsoft YaHei" panose="020B0503020204020204" pitchFamily="34" charset="-122"/>
                <a:ea typeface="Microsoft YaHei" panose="020B0503020204020204" pitchFamily="34" charset="-122"/>
              </a:rPr>
              <a:t>Shared memory</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SRAM</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寄存器内存（</a:t>
            </a:r>
            <a:r>
              <a:rPr lang="en-US" altLang="zh-CN" sz="2000" dirty="0">
                <a:latin typeface="Microsoft YaHei" panose="020B0503020204020204" pitchFamily="34" charset="-122"/>
                <a:ea typeface="Microsoft YaHei" panose="020B0503020204020204" pitchFamily="34" charset="-122"/>
              </a:rPr>
              <a:t>Register memory</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常量内存（</a:t>
            </a:r>
            <a:r>
              <a:rPr lang="en-US" altLang="zh-CN" sz="2000" dirty="0">
                <a:latin typeface="Microsoft YaHei" panose="020B0503020204020204" pitchFamily="34" charset="-122"/>
                <a:ea typeface="Microsoft YaHei" panose="020B0503020204020204" pitchFamily="34" charset="-122"/>
              </a:rPr>
              <a:t>Constant memory</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纹理内存（</a:t>
            </a:r>
            <a:r>
              <a:rPr lang="en-US" altLang="zh-CN" sz="2000" dirty="0">
                <a:latin typeface="Microsoft YaHei" panose="020B0503020204020204" pitchFamily="34" charset="-122"/>
                <a:ea typeface="Microsoft YaHei" panose="020B0503020204020204" pitchFamily="34" charset="-122"/>
              </a:rPr>
              <a:t>Texture memory</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FlashAttention</a:t>
            </a:r>
            <a:endParaRPr lang="zh-CN" altLang="en-US" sz="2400" b="1" dirty="0">
              <a:solidFill>
                <a:srgbClr val="0070C0"/>
              </a:solidFill>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80029BE6-B7A3-371A-46E4-85BD2821E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2025648"/>
            <a:ext cx="5403871" cy="4205125"/>
          </a:xfrm>
          <a:prstGeom prst="rect">
            <a:avLst/>
          </a:prstGeom>
        </p:spPr>
      </p:pic>
    </p:spTree>
    <p:extLst>
      <p:ext uri="{BB962C8B-B14F-4D97-AF65-F5344CB8AC3E}">
        <p14:creationId xmlns:p14="http://schemas.microsoft.com/office/powerpoint/2010/main" val="164315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FlashAttention</a:t>
            </a:r>
            <a:endParaRPr lang="zh-CN" altLang="en-US" sz="2400" b="1" dirty="0">
              <a:solidFill>
                <a:srgbClr val="0070C0"/>
              </a:solidFill>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C158473A-8DA9-54BC-4D31-E193E7D01C85}"/>
              </a:ext>
            </a:extLst>
          </p:cNvPr>
          <p:cNvSpPr txBox="1"/>
          <p:nvPr/>
        </p:nvSpPr>
        <p:spPr>
          <a:xfrm>
            <a:off x="285751" y="1643619"/>
            <a:ext cx="11195049" cy="4820679"/>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全局内存和本地内存</a:t>
            </a:r>
            <a:r>
              <a:rPr lang="zh-CN" altLang="en-US" sz="2400" dirty="0">
                <a:latin typeface="Microsoft YaHei" panose="020B0503020204020204" pitchFamily="34" charset="-122"/>
                <a:ea typeface="Microsoft YaHei" panose="020B0503020204020204" pitchFamily="34" charset="-122"/>
              </a:rPr>
              <a:t>使用的高带宽显存（</a:t>
            </a:r>
            <a:r>
              <a:rPr lang="en-US" altLang="zh-CN" sz="2400" dirty="0">
                <a:latin typeface="Microsoft YaHei" panose="020B0503020204020204" pitchFamily="34" charset="-122"/>
                <a:ea typeface="Microsoft YaHei" panose="020B0503020204020204" pitchFamily="34" charset="-122"/>
              </a:rPr>
              <a:t>High Bandwidth Memory</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HBM</a:t>
            </a:r>
            <a:r>
              <a:rPr lang="zh-CN" altLang="en-US" sz="2400" dirty="0">
                <a:latin typeface="Microsoft YaHei" panose="020B0503020204020204" pitchFamily="34" charset="-122"/>
                <a:ea typeface="Microsoft YaHei" panose="020B0503020204020204" pitchFamily="34" charset="-122"/>
              </a:rPr>
              <a:t>）位于板卡</a:t>
            </a:r>
            <a:r>
              <a:rPr lang="en-US" altLang="zh-CN" sz="2400" dirty="0">
                <a:latin typeface="Microsoft YaHei" panose="020B0503020204020204" pitchFamily="34" charset="-122"/>
                <a:ea typeface="Microsoft YaHei" panose="020B0503020204020204" pitchFamily="34" charset="-122"/>
              </a:rPr>
              <a:t>RAM</a:t>
            </a:r>
            <a:r>
              <a:rPr lang="zh-CN" altLang="en-US" sz="2400" dirty="0">
                <a:latin typeface="Microsoft YaHei" panose="020B0503020204020204" pitchFamily="34" charset="-122"/>
                <a:ea typeface="Microsoft YaHei" panose="020B0503020204020204" pitchFamily="34" charset="-122"/>
              </a:rPr>
              <a:t>存储芯片上，该部分内存容量很大。全局内存是所有线程都可以访问，而本地内存则只能当前线程访问。</a:t>
            </a:r>
            <a:r>
              <a:rPr lang="en-US" altLang="zh-CN" sz="2400" dirty="0">
                <a:latin typeface="Microsoft YaHei" panose="020B0503020204020204" pitchFamily="34" charset="-122"/>
                <a:ea typeface="Microsoft YaHei" panose="020B0503020204020204" pitchFamily="34" charset="-122"/>
              </a:rPr>
              <a:t>NVIDIA H100</a:t>
            </a:r>
            <a:r>
              <a:rPr lang="zh-CN" altLang="en-US" sz="2400" dirty="0">
                <a:latin typeface="Microsoft YaHei" panose="020B0503020204020204" pitchFamily="34" charset="-122"/>
                <a:ea typeface="Microsoft YaHei" panose="020B0503020204020204" pitchFamily="34" charset="-122"/>
              </a:rPr>
              <a:t>中全局内存有</a:t>
            </a:r>
            <a:r>
              <a:rPr lang="en-US" altLang="zh-CN" sz="2400" dirty="0">
                <a:latin typeface="Microsoft YaHei" panose="020B0503020204020204" pitchFamily="34" charset="-122"/>
                <a:ea typeface="Microsoft YaHei" panose="020B0503020204020204" pitchFamily="34" charset="-122"/>
              </a:rPr>
              <a:t>80GB</a:t>
            </a:r>
            <a:r>
              <a:rPr lang="zh-CN" altLang="en-US" sz="2400" dirty="0">
                <a:latin typeface="Microsoft YaHei" panose="020B0503020204020204" pitchFamily="34" charset="-122"/>
                <a:ea typeface="Microsoft YaHei" panose="020B0503020204020204" pitchFamily="34" charset="-122"/>
              </a:rPr>
              <a:t>空间，其访问速度虽然可以达到</a:t>
            </a:r>
            <a:r>
              <a:rPr lang="en-US" altLang="zh-CN" sz="2400" dirty="0">
                <a:latin typeface="Microsoft YaHei" panose="020B0503020204020204" pitchFamily="34" charset="-122"/>
                <a:ea typeface="Microsoft YaHei" panose="020B0503020204020204" pitchFamily="34" charset="-122"/>
              </a:rPr>
              <a:t>3.35TB/s</a:t>
            </a:r>
            <a:r>
              <a:rPr lang="zh-CN" altLang="en-US" sz="2400" dirty="0">
                <a:latin typeface="Microsoft YaHei" panose="020B0503020204020204" pitchFamily="34" charset="-122"/>
                <a:ea typeface="Microsoft YaHei" panose="020B0503020204020204" pitchFamily="34" charset="-122"/>
              </a:rPr>
              <a:t>，但是如果全部线程同时访问全局内存时，其平均带宽仍然很低。</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共享内存和寄存器</a:t>
            </a:r>
            <a:r>
              <a:rPr lang="zh-CN" altLang="en-US" sz="2400" dirty="0">
                <a:latin typeface="Microsoft YaHei" panose="020B0503020204020204" pitchFamily="34" charset="-122"/>
                <a:ea typeface="Microsoft YaHei" panose="020B0503020204020204" pitchFamily="34" charset="-122"/>
              </a:rPr>
              <a:t>位于</a:t>
            </a:r>
            <a:r>
              <a:rPr lang="en-US" altLang="zh-CN" sz="2400" dirty="0">
                <a:latin typeface="Microsoft YaHei" panose="020B0503020204020204" pitchFamily="34" charset="-122"/>
                <a:ea typeface="Microsoft YaHei" panose="020B0503020204020204" pitchFamily="34" charset="-122"/>
              </a:rPr>
              <a:t>GPU</a:t>
            </a:r>
            <a:r>
              <a:rPr lang="zh-CN" altLang="en-US" sz="2400" dirty="0">
                <a:latin typeface="Microsoft YaHei" panose="020B0503020204020204" pitchFamily="34" charset="-122"/>
                <a:ea typeface="Microsoft YaHei" panose="020B0503020204020204" pitchFamily="34" charset="-122"/>
              </a:rPr>
              <a:t>芯片上，因此容量很小，并且共享内存只有在同一个</a:t>
            </a:r>
            <a:r>
              <a:rPr lang="en-US" altLang="zh-CN" sz="2400" dirty="0">
                <a:latin typeface="Microsoft YaHei" panose="020B0503020204020204" pitchFamily="34" charset="-122"/>
                <a:ea typeface="Microsoft YaHei" panose="020B0503020204020204" pitchFamily="34" charset="-122"/>
              </a:rPr>
              <a:t>GPU</a:t>
            </a:r>
            <a:r>
              <a:rPr lang="zh-CN" altLang="en-US" sz="2400" dirty="0">
                <a:latin typeface="Microsoft YaHei" panose="020B0503020204020204" pitchFamily="34" charset="-122"/>
                <a:ea typeface="Microsoft YaHei" panose="020B0503020204020204" pitchFamily="34" charset="-122"/>
              </a:rPr>
              <a:t>线程块（</a:t>
            </a:r>
            <a:r>
              <a:rPr lang="en-US" altLang="zh-CN" sz="2400" dirty="0">
                <a:latin typeface="Microsoft YaHei" panose="020B0503020204020204" pitchFamily="34" charset="-122"/>
                <a:ea typeface="Microsoft YaHei" panose="020B0503020204020204" pitchFamily="34" charset="-122"/>
              </a:rPr>
              <a:t>Thread Block</a:t>
            </a:r>
            <a:r>
              <a:rPr lang="zh-CN" altLang="en-US" sz="2400" dirty="0">
                <a:latin typeface="Microsoft YaHei" panose="020B0503020204020204" pitchFamily="34" charset="-122"/>
                <a:ea typeface="Microsoft YaHei" panose="020B0503020204020204" pitchFamily="34" charset="-122"/>
              </a:rPr>
              <a:t>）内的线程才可以共享访问，而寄存器仅限于同一个线程内部才能访问。</a:t>
            </a:r>
            <a:r>
              <a:rPr lang="en-US" altLang="zh-CN" sz="2400" dirty="0">
                <a:latin typeface="Microsoft YaHei" panose="020B0503020204020204" pitchFamily="34" charset="-122"/>
                <a:ea typeface="Microsoft YaHei" panose="020B0503020204020204" pitchFamily="34" charset="-122"/>
              </a:rPr>
              <a:t>NVIDIA H100</a:t>
            </a:r>
            <a:r>
              <a:rPr lang="zh-CN" altLang="en-US" sz="2400" dirty="0">
                <a:latin typeface="Microsoft YaHei" panose="020B0503020204020204" pitchFamily="34" charset="-122"/>
                <a:ea typeface="Microsoft YaHei" panose="020B0503020204020204" pitchFamily="34" charset="-122"/>
              </a:rPr>
              <a:t>中每个</a:t>
            </a:r>
            <a:r>
              <a:rPr lang="en-US" altLang="zh-CN" sz="2400" dirty="0">
                <a:latin typeface="Microsoft YaHei" panose="020B0503020204020204" pitchFamily="34" charset="-122"/>
                <a:ea typeface="Microsoft YaHei" panose="020B0503020204020204" pitchFamily="34" charset="-122"/>
              </a:rPr>
              <a:t>GPU</a:t>
            </a:r>
            <a:r>
              <a:rPr lang="zh-CN" altLang="en-US" sz="2400" dirty="0">
                <a:latin typeface="Microsoft YaHei" panose="020B0503020204020204" pitchFamily="34" charset="-122"/>
                <a:ea typeface="Microsoft YaHei" panose="020B0503020204020204" pitchFamily="34" charset="-122"/>
              </a:rPr>
              <a:t>线程块在流式多处理器（</a:t>
            </a:r>
            <a:r>
              <a:rPr lang="en-US" altLang="zh-CN" sz="2400" dirty="0">
                <a:latin typeface="Microsoft YaHei" panose="020B0503020204020204" pitchFamily="34" charset="-122"/>
                <a:ea typeface="Microsoft YaHei" panose="020B0503020204020204" pitchFamily="34" charset="-122"/>
              </a:rPr>
              <a:t>Stream Multi-processor</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SM</a:t>
            </a:r>
            <a:r>
              <a:rPr lang="zh-CN" altLang="en-US" sz="2400" dirty="0">
                <a:latin typeface="Microsoft YaHei" panose="020B0503020204020204" pitchFamily="34" charset="-122"/>
                <a:ea typeface="Microsoft YaHei" panose="020B0503020204020204" pitchFamily="34" charset="-122"/>
              </a:rPr>
              <a:t>）可以使用的共享存储容量仅有</a:t>
            </a:r>
            <a:r>
              <a:rPr lang="en-US" altLang="zh-CN" sz="2400" dirty="0">
                <a:latin typeface="Microsoft YaHei" panose="020B0503020204020204" pitchFamily="34" charset="-122"/>
                <a:ea typeface="Microsoft YaHei" panose="020B0503020204020204" pitchFamily="34" charset="-122"/>
              </a:rPr>
              <a:t>228KB</a:t>
            </a:r>
            <a:r>
              <a:rPr lang="zh-CN" altLang="en-US" sz="2400" dirty="0">
                <a:latin typeface="Microsoft YaHei" panose="020B0503020204020204" pitchFamily="34" charset="-122"/>
                <a:ea typeface="Microsoft YaHei" panose="020B0503020204020204" pitchFamily="34" charset="-122"/>
              </a:rPr>
              <a:t>，但是其速度非常快，远高于全局内存的访问速度。</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10509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FlashAttention</a:t>
            </a:r>
            <a:endParaRPr lang="zh-CN" altLang="en-US" sz="2400" b="1" dirty="0">
              <a:solidFill>
                <a:srgbClr val="0070C0"/>
              </a:solidFill>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C158473A-8DA9-54BC-4D31-E193E7D01C85}"/>
              </a:ext>
            </a:extLst>
          </p:cNvPr>
          <p:cNvSpPr txBox="1"/>
          <p:nvPr/>
        </p:nvSpPr>
        <p:spPr>
          <a:xfrm>
            <a:off x="285751" y="1643619"/>
            <a:ext cx="11474448"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在本章第</a:t>
            </a:r>
            <a:r>
              <a:rPr lang="en-US" altLang="zh-CN" sz="2400" dirty="0">
                <a:latin typeface="Microsoft YaHei" panose="020B0503020204020204" pitchFamily="34" charset="-122"/>
                <a:ea typeface="Microsoft YaHei" panose="020B0503020204020204" pitchFamily="34" charset="-122"/>
              </a:rPr>
              <a:t>2.2</a:t>
            </a:r>
            <a:r>
              <a:rPr lang="zh-CN" altLang="en-US" sz="2400" dirty="0">
                <a:latin typeface="Microsoft YaHei" panose="020B0503020204020204" pitchFamily="34" charset="-122"/>
                <a:ea typeface="Microsoft YaHei" panose="020B0503020204020204" pitchFamily="34" charset="-122"/>
              </a:rPr>
              <a:t>节中介绍了自注意力机制的原理，在</a:t>
            </a:r>
            <a:r>
              <a:rPr lang="en-US" altLang="zh-CN" sz="2400" dirty="0">
                <a:latin typeface="Microsoft YaHei" panose="020B0503020204020204" pitchFamily="34" charset="-122"/>
                <a:ea typeface="Microsoft YaHei" panose="020B0503020204020204" pitchFamily="34" charset="-122"/>
              </a:rPr>
              <a:t>GPU</a:t>
            </a:r>
            <a:r>
              <a:rPr lang="zh-CN" altLang="en-US" sz="2400" dirty="0">
                <a:latin typeface="Microsoft YaHei" panose="020B0503020204020204" pitchFamily="34" charset="-122"/>
                <a:ea typeface="Microsoft YaHei" panose="020B0503020204020204" pitchFamily="34" charset="-122"/>
              </a:rPr>
              <a:t>中进行计算时，传统的方法还需要引入两个中间矩阵</a:t>
            </a:r>
            <a:r>
              <a:rPr lang="en-US" altLang="zh-CN" sz="2400" dirty="0">
                <a:latin typeface="Microsoft YaHei" panose="020B0503020204020204" pitchFamily="34" charset="-122"/>
                <a:ea typeface="Microsoft YaHei" panose="020B0503020204020204" pitchFamily="34" charset="-122"/>
              </a:rPr>
              <a:t> S</a:t>
            </a:r>
            <a:r>
              <a:rPr lang="zh-CN" altLang="en-US" sz="2400" dirty="0">
                <a:latin typeface="Microsoft YaHei" panose="020B0503020204020204" pitchFamily="34" charset="-122"/>
                <a:ea typeface="Microsoft YaHei" panose="020B0503020204020204" pitchFamily="34" charset="-122"/>
              </a:rPr>
              <a:t> 和 </a:t>
            </a:r>
            <a:r>
              <a:rPr lang="en-US" altLang="zh-CN" sz="2400" dirty="0">
                <a:latin typeface="Microsoft YaHei" panose="020B0503020204020204" pitchFamily="34" charset="-122"/>
                <a:ea typeface="Microsoft YaHei" panose="020B0503020204020204" pitchFamily="34" charset="-122"/>
              </a:rPr>
              <a:t>P</a:t>
            </a:r>
            <a:r>
              <a:rPr lang="zh-CN" altLang="en-US" sz="2400" dirty="0">
                <a:latin typeface="Microsoft YaHei" panose="020B0503020204020204" pitchFamily="34" charset="-122"/>
                <a:ea typeface="Microsoft YaHei" panose="020B0503020204020204" pitchFamily="34" charset="-122"/>
              </a:rPr>
              <a:t> 并存储到全局内存中。具体计算过程如下：</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3870D998-496A-8863-6122-0FDD2B5709A0}"/>
              </a:ext>
            </a:extLst>
          </p:cNvPr>
          <p:cNvPicPr>
            <a:picLocks noChangeAspect="1"/>
          </p:cNvPicPr>
          <p:nvPr/>
        </p:nvPicPr>
        <p:blipFill>
          <a:blip r:embed="rId3"/>
          <a:stretch>
            <a:fillRect/>
          </a:stretch>
        </p:blipFill>
        <p:spPr>
          <a:xfrm>
            <a:off x="2877946" y="2881880"/>
            <a:ext cx="5747168" cy="297406"/>
          </a:xfrm>
          <a:prstGeom prst="rect">
            <a:avLst/>
          </a:prstGeom>
        </p:spPr>
      </p:pic>
      <p:sp>
        <p:nvSpPr>
          <p:cNvPr id="14" name="TextBox 13">
            <a:extLst>
              <a:ext uri="{FF2B5EF4-FFF2-40B4-BE49-F238E27FC236}">
                <a16:creationId xmlns:a16="http://schemas.microsoft.com/office/drawing/2014/main" id="{A587C033-C763-4373-36F5-619CFD697ECD}"/>
              </a:ext>
            </a:extLst>
          </p:cNvPr>
          <p:cNvSpPr txBox="1"/>
          <p:nvPr/>
        </p:nvSpPr>
        <p:spPr>
          <a:xfrm>
            <a:off x="285751" y="3367120"/>
            <a:ext cx="11528424" cy="2512354"/>
          </a:xfrm>
          <a:prstGeom prst="rect">
            <a:avLst/>
          </a:prstGeom>
          <a:noFill/>
        </p:spPr>
        <p:txBody>
          <a:bodyPr wrap="square">
            <a:spAutoFit/>
          </a:bodyPr>
          <a:lstStyle/>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按照上述计算过程，需要</a:t>
            </a:r>
            <a:r>
              <a:rPr lang="en-CN" sz="2400" b="1" dirty="0">
                <a:latin typeface="Microsoft YaHei" panose="020B0503020204020204" pitchFamily="34" charset="-122"/>
                <a:ea typeface="Microsoft YaHei" panose="020B0503020204020204" pitchFamily="34" charset="-122"/>
              </a:rPr>
              <a:t>首先</a:t>
            </a:r>
            <a:r>
              <a:rPr lang="en-CN" sz="2400" dirty="0">
                <a:latin typeface="Microsoft YaHei" panose="020B0503020204020204" pitchFamily="34" charset="-122"/>
                <a:ea typeface="Microsoft YaHei" panose="020B0503020204020204" pitchFamily="34" charset="-122"/>
              </a:rPr>
              <a:t>从全局内存中读取矩阵</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Q</a:t>
            </a:r>
            <a:r>
              <a:rPr lang="zh-CN" altLang="en-US" sz="2400" dirty="0">
                <a:latin typeface="Microsoft YaHei" panose="020B0503020204020204" pitchFamily="34" charset="-122"/>
                <a:ea typeface="Microsoft YaHei" panose="020B0503020204020204" pitchFamily="34" charset="-122"/>
              </a:rPr>
              <a:t> </a:t>
            </a:r>
            <a:r>
              <a:rPr lang="en-CN" sz="2400" dirty="0">
                <a:latin typeface="Microsoft YaHei" panose="020B0503020204020204" pitchFamily="34" charset="-122"/>
                <a:ea typeface="Microsoft YaHei" panose="020B0503020204020204" pitchFamily="34" charset="-122"/>
              </a:rPr>
              <a:t>和</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K</a:t>
            </a:r>
            <a:r>
              <a:rPr lang="en-CN" sz="2400" dirty="0">
                <a:latin typeface="Microsoft YaHei" panose="020B0503020204020204" pitchFamily="34" charset="-122"/>
                <a:ea typeface="Microsoft YaHei" panose="020B0503020204020204" pitchFamily="34" charset="-122"/>
              </a:rPr>
              <a:t>，并将计算好的矩阵</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S</a:t>
            </a:r>
            <a:r>
              <a:rPr lang="zh-CN" altLang="en-US" sz="2400" dirty="0">
                <a:latin typeface="Microsoft YaHei" panose="020B0503020204020204" pitchFamily="34" charset="-122"/>
                <a:ea typeface="Microsoft YaHei" panose="020B0503020204020204" pitchFamily="34" charset="-122"/>
              </a:rPr>
              <a:t> </a:t>
            </a:r>
            <a:r>
              <a:rPr lang="en-CN" sz="2400" dirty="0">
                <a:latin typeface="Microsoft YaHei" panose="020B0503020204020204" pitchFamily="34" charset="-122"/>
                <a:ea typeface="Microsoft YaHei" panose="020B0503020204020204" pitchFamily="34" charset="-122"/>
              </a:rPr>
              <a:t>再写入全局内存，</a:t>
            </a:r>
            <a:r>
              <a:rPr lang="en-CN" sz="2400" b="1" dirty="0">
                <a:latin typeface="Microsoft YaHei" panose="020B0503020204020204" pitchFamily="34" charset="-122"/>
                <a:ea typeface="Microsoft YaHei" panose="020B0503020204020204" pitchFamily="34" charset="-122"/>
              </a:rPr>
              <a:t>之后</a:t>
            </a:r>
            <a:r>
              <a:rPr lang="en-CN" sz="2400" dirty="0">
                <a:latin typeface="Microsoft YaHei" panose="020B0503020204020204" pitchFamily="34" charset="-122"/>
                <a:ea typeface="Microsoft YaHei" panose="020B0503020204020204" pitchFamily="34" charset="-122"/>
              </a:rPr>
              <a:t>再从全局内存中获取矩阵</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S</a:t>
            </a:r>
            <a:r>
              <a:rPr lang="zh-CN" altLang="en-US" sz="2400" dirty="0">
                <a:latin typeface="Microsoft YaHei" panose="020B0503020204020204" pitchFamily="34" charset="-122"/>
                <a:ea typeface="Microsoft YaHei" panose="020B0503020204020204" pitchFamily="34" charset="-122"/>
              </a:rPr>
              <a:t> </a:t>
            </a:r>
            <a:r>
              <a:rPr lang="en-CN" sz="2400" dirty="0">
                <a:latin typeface="Microsoft YaHei" panose="020B0503020204020204" pitchFamily="34" charset="-122"/>
                <a:ea typeface="Microsoft YaHei" panose="020B0503020204020204" pitchFamily="34" charset="-122"/>
              </a:rPr>
              <a:t>，计算Softmax得到矩阵</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P</a:t>
            </a:r>
            <a:r>
              <a:rPr lang="zh-CN" altLang="en-US" sz="2400" dirty="0">
                <a:latin typeface="Microsoft YaHei" panose="020B0503020204020204" pitchFamily="34" charset="-122"/>
                <a:ea typeface="Microsoft YaHei" panose="020B0503020204020204" pitchFamily="34" charset="-122"/>
              </a:rPr>
              <a:t> </a:t>
            </a:r>
            <a:r>
              <a:rPr lang="en-CN" sz="2400" b="1" dirty="0">
                <a:latin typeface="Microsoft YaHei" panose="020B0503020204020204" pitchFamily="34" charset="-122"/>
                <a:ea typeface="Microsoft YaHei" panose="020B0503020204020204" pitchFamily="34" charset="-122"/>
              </a:rPr>
              <a:t>再写入</a:t>
            </a:r>
            <a:r>
              <a:rPr lang="en-CN" sz="2400" dirty="0">
                <a:latin typeface="Microsoft YaHei" panose="020B0503020204020204" pitchFamily="34" charset="-122"/>
                <a:ea typeface="Microsoft YaHei" panose="020B0503020204020204" pitchFamily="34" charset="-122"/>
              </a:rPr>
              <a:t>全局内存，</a:t>
            </a:r>
            <a:r>
              <a:rPr lang="en-CN" sz="2400" b="1" dirty="0">
                <a:latin typeface="Microsoft YaHei" panose="020B0503020204020204" pitchFamily="34" charset="-122"/>
                <a:ea typeface="Microsoft YaHei" panose="020B0503020204020204" pitchFamily="34" charset="-122"/>
              </a:rPr>
              <a:t>之后</a:t>
            </a:r>
            <a:r>
              <a:rPr lang="en-CN" sz="2400" dirty="0">
                <a:latin typeface="Microsoft YaHei" panose="020B0503020204020204" pitchFamily="34" charset="-122"/>
                <a:ea typeface="Microsoft YaHei" panose="020B0503020204020204" pitchFamily="34" charset="-122"/>
              </a:rPr>
              <a:t>读取矩阵</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P</a:t>
            </a:r>
            <a:r>
              <a:rPr lang="zh-CN" altLang="en-US" sz="2400" dirty="0">
                <a:latin typeface="Microsoft YaHei" panose="020B0503020204020204" pitchFamily="34" charset="-122"/>
                <a:ea typeface="Microsoft YaHei" panose="020B0503020204020204" pitchFamily="34" charset="-122"/>
              </a:rPr>
              <a:t> </a:t>
            </a:r>
            <a:r>
              <a:rPr lang="en-CN" sz="2400" dirty="0">
                <a:latin typeface="Microsoft YaHei" panose="020B0503020204020204" pitchFamily="34" charset="-122"/>
                <a:ea typeface="Microsoft YaHei" panose="020B0503020204020204" pitchFamily="34" charset="-122"/>
              </a:rPr>
              <a:t>和矩阵</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V</a:t>
            </a:r>
            <a:r>
              <a:rPr lang="en-CN" sz="2400" dirty="0">
                <a:latin typeface="Microsoft YaHei" panose="020B0503020204020204" pitchFamily="34" charset="-122"/>
                <a:ea typeface="Microsoft YaHei" panose="020B0503020204020204" pitchFamily="34" charset="-122"/>
              </a:rPr>
              <a:t>，计算得到矩阵</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O</a:t>
            </a:r>
            <a:r>
              <a:rPr lang="en-CN" sz="2400" dirty="0">
                <a:latin typeface="Microsoft YaHei" panose="020B0503020204020204" pitchFamily="34" charset="-122"/>
                <a:ea typeface="Microsoft YaHei" panose="020B0503020204020204" pitchFamily="34" charset="-122"/>
              </a:rPr>
              <a:t>。</a:t>
            </a:r>
          </a:p>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这样的过程会极大占用显存的带宽。在自注意力机制中，计算速度比内存速度快得多，因此计算效率越来越多地受到全局内存访问的瓶颈。</a:t>
            </a:r>
          </a:p>
        </p:txBody>
      </p:sp>
    </p:spTree>
    <p:extLst>
      <p:ext uri="{BB962C8B-B14F-4D97-AF65-F5344CB8AC3E}">
        <p14:creationId xmlns:p14="http://schemas.microsoft.com/office/powerpoint/2010/main" val="1376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6222671" y="1356527"/>
            <a:ext cx="5686485" cy="4827668"/>
          </a:xfrm>
          <a:prstGeom prst="rect">
            <a:avLst/>
          </a:prstGeom>
          <a:noFill/>
        </p:spPr>
        <p:txBody>
          <a:bodyPr wrap="square">
            <a:spAutoFit/>
          </a:bodyPr>
          <a:lstStyle/>
          <a:p>
            <a:pPr>
              <a:lnSpc>
                <a:spcPct val="125000"/>
              </a:lnSpc>
            </a:pPr>
            <a:r>
              <a:rPr lang="zh-CN" altLang="en-US" sz="2400" dirty="0">
                <a:latin typeface="Microsoft YaHei" panose="020B0503020204020204" pitchFamily="34" charset="-122"/>
                <a:ea typeface="Microsoft YaHei" panose="020B0503020204020204" pitchFamily="34" charset="-122"/>
              </a:rPr>
              <a:t>基于</a:t>
            </a:r>
            <a:r>
              <a:rPr lang="en-US"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的编码器和解码器结构如图</a:t>
            </a:r>
            <a:r>
              <a:rPr lang="en-US" altLang="zh-CN" sz="2400" dirty="0">
                <a:latin typeface="Microsoft YaHei" panose="020B0503020204020204" pitchFamily="34" charset="-122"/>
                <a:ea typeface="Microsoft YaHei" panose="020B0503020204020204" pitchFamily="34" charset="-122"/>
              </a:rPr>
              <a:t>2.1 </a:t>
            </a:r>
            <a:r>
              <a:rPr lang="zh-CN" altLang="en-US" sz="2400" dirty="0">
                <a:latin typeface="Microsoft YaHei" panose="020B0503020204020204" pitchFamily="34" charset="-122"/>
                <a:ea typeface="Microsoft YaHei" panose="020B0503020204020204" pitchFamily="34" charset="-122"/>
              </a:rPr>
              <a:t>所示</a:t>
            </a:r>
          </a:p>
          <a:p>
            <a:pPr marL="342900" indent="-342900">
              <a:lnSpc>
                <a:spcPct val="125000"/>
              </a:lnSpc>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左侧和右侧分别对应着编码器（</a:t>
            </a:r>
            <a:r>
              <a:rPr lang="en-US" sz="2000" dirty="0">
                <a:latin typeface="Microsoft YaHei" panose="020B0503020204020204" pitchFamily="34" charset="-122"/>
                <a:ea typeface="Microsoft YaHei" panose="020B0503020204020204" pitchFamily="34" charset="-122"/>
              </a:rPr>
              <a:t>Encoder）</a:t>
            </a:r>
            <a:r>
              <a:rPr lang="zh-CN" altLang="en-US" sz="2000" dirty="0">
                <a:latin typeface="Microsoft YaHei" panose="020B0503020204020204" pitchFamily="34" charset="-122"/>
                <a:ea typeface="Microsoft YaHei" panose="020B0503020204020204" pitchFamily="34" charset="-122"/>
              </a:rPr>
              <a:t>和解码器（</a:t>
            </a:r>
            <a:r>
              <a:rPr lang="en-US" sz="2000" dirty="0">
                <a:latin typeface="Microsoft YaHei" panose="020B0503020204020204" pitchFamily="34" charset="-122"/>
                <a:ea typeface="Microsoft YaHei" panose="020B0503020204020204" pitchFamily="34" charset="-122"/>
              </a:rPr>
              <a:t>Decoder）</a:t>
            </a:r>
            <a:r>
              <a:rPr lang="zh-CN" altLang="en-US" sz="2000" dirty="0">
                <a:latin typeface="Microsoft YaHei" panose="020B0503020204020204" pitchFamily="34" charset="-122"/>
                <a:ea typeface="Microsoft YaHei" panose="020B0503020204020204" pitchFamily="34" charset="-122"/>
              </a:rPr>
              <a:t>结构，它们均由若干个基本的</a:t>
            </a:r>
            <a:r>
              <a:rPr lang="en-US" sz="2000" dirty="0">
                <a:latin typeface="Microsoft YaHei" panose="020B0503020204020204" pitchFamily="34" charset="-122"/>
                <a:ea typeface="Microsoft YaHei" panose="020B0503020204020204" pitchFamily="34" charset="-122"/>
              </a:rPr>
              <a:t>Transformer </a:t>
            </a:r>
            <a:r>
              <a:rPr lang="zh-CN" altLang="en-US" sz="2000" dirty="0">
                <a:latin typeface="Microsoft YaHei" panose="020B0503020204020204" pitchFamily="34" charset="-122"/>
                <a:ea typeface="Microsoft YaHei" panose="020B0503020204020204" pitchFamily="34" charset="-122"/>
              </a:rPr>
              <a:t>块（</a:t>
            </a:r>
            <a:r>
              <a:rPr lang="en-US" sz="2000" dirty="0">
                <a:latin typeface="Microsoft YaHei" panose="020B0503020204020204" pitchFamily="34" charset="-122"/>
                <a:ea typeface="Microsoft YaHei" panose="020B0503020204020204" pitchFamily="34" charset="-122"/>
              </a:rPr>
              <a:t>Block）</a:t>
            </a:r>
            <a:r>
              <a:rPr lang="zh-CN" altLang="en-US" sz="2000" dirty="0">
                <a:latin typeface="Microsoft YaHei" panose="020B0503020204020204" pitchFamily="34" charset="-122"/>
                <a:ea typeface="Microsoft YaHei" panose="020B0503020204020204" pitchFamily="34" charset="-122"/>
              </a:rPr>
              <a:t>组成（对应图中的灰色框）</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25000"/>
              </a:lnSpc>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每个</a:t>
            </a:r>
            <a:r>
              <a:rPr lang="en-US" altLang="zh-CN" sz="2000" dirty="0">
                <a:latin typeface="Microsoft YaHei" panose="020B0503020204020204" pitchFamily="34" charset="-122"/>
                <a:ea typeface="Microsoft YaHei" panose="020B0503020204020204" pitchFamily="34" charset="-122"/>
              </a:rPr>
              <a:t>Transformer </a:t>
            </a:r>
            <a:r>
              <a:rPr lang="zh-CN" altLang="en-US" sz="2000" dirty="0">
                <a:latin typeface="Microsoft YaHei" panose="020B0503020204020204" pitchFamily="34" charset="-122"/>
                <a:ea typeface="Microsoft YaHei" panose="020B0503020204020204" pitchFamily="34" charset="-122"/>
              </a:rPr>
              <a:t>块都接收一个向量序列作为输入             ，并输出一个等长的向量序列作为输出</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25000"/>
              </a:lnSpc>
              <a:buFont typeface="Arial" panose="020B0604020202020204" pitchFamily="34" charset="0"/>
              <a:buChar char="•"/>
            </a:pPr>
            <a:r>
              <a:rPr lang="en-US" sz="2000" dirty="0" err="1">
                <a:latin typeface="Microsoft YaHei" panose="020B0503020204020204" pitchFamily="34" charset="-122"/>
                <a:ea typeface="Microsoft YaHei" panose="020B0503020204020204" pitchFamily="34" charset="-122"/>
              </a:rPr>
              <a:t>y</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是当前</a:t>
            </a:r>
            <a:r>
              <a:rPr lang="en-US" sz="2000" dirty="0">
                <a:latin typeface="Microsoft YaHei" panose="020B0503020204020204" pitchFamily="34" charset="-122"/>
                <a:ea typeface="Microsoft YaHei" panose="020B0503020204020204" pitchFamily="34" charset="-122"/>
              </a:rPr>
              <a:t>Transformer </a:t>
            </a:r>
            <a:r>
              <a:rPr lang="zh-CN" altLang="en-US" sz="2000" dirty="0">
                <a:latin typeface="Microsoft YaHei" panose="020B0503020204020204" pitchFamily="34" charset="-122"/>
                <a:ea typeface="Microsoft YaHei" panose="020B0503020204020204" pitchFamily="34" charset="-122"/>
              </a:rPr>
              <a:t>块对输入 </a:t>
            </a:r>
            <a:r>
              <a:rPr lang="en-US" sz="2000" dirty="0">
                <a:latin typeface="Microsoft YaHei" panose="020B0503020204020204" pitchFamily="34" charset="-122"/>
                <a:ea typeface="Microsoft YaHei" panose="020B0503020204020204" pitchFamily="34" charset="-122"/>
              </a:rPr>
              <a:t>x</a:t>
            </a:r>
            <a:r>
              <a:rPr lang="en-US" sz="2000" baseline="-25000" dirty="0">
                <a:latin typeface="Microsoft YaHei" panose="020B0503020204020204" pitchFamily="34" charset="-122"/>
                <a:ea typeface="Microsoft YaHei" panose="020B0503020204020204" pitchFamily="34" charset="-122"/>
              </a:rPr>
              <a:t>i </a:t>
            </a:r>
            <a:r>
              <a:rPr lang="zh-CN" altLang="en-US" sz="2000" dirty="0">
                <a:latin typeface="Microsoft YaHei" panose="020B0503020204020204" pitchFamily="34" charset="-122"/>
                <a:ea typeface="Microsoft YaHei" panose="020B0503020204020204" pitchFamily="34" charset="-122"/>
              </a:rPr>
              <a:t>进一步整合其上下文语义后对应的输出。</a:t>
            </a:r>
          </a:p>
          <a:p>
            <a:pPr marL="342900" indent="-342900">
              <a:lnSpc>
                <a:spcPct val="125000"/>
              </a:lnSpc>
              <a:buFont typeface="Arial" panose="020B0604020202020204" pitchFamily="34" charset="0"/>
              <a:buChar char="•"/>
            </a:pPr>
            <a:endParaRPr lang="zh-CN" altLang="en-US"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787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Transformer </a:t>
            </a:r>
            <a:r>
              <a:rPr lang="zh-CN" altLang="en-US" sz="2400" b="1" dirty="0">
                <a:solidFill>
                  <a:schemeClr val="bg1"/>
                </a:solidFill>
                <a:latin typeface="微软雅黑" panose="020B0503020204020204" pitchFamily="34" charset="-122"/>
                <a:ea typeface="微软雅黑" panose="020B0503020204020204" pitchFamily="34" charset="-122"/>
              </a:rPr>
              <a:t>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2552203B-1058-A6D9-A382-60E4C85E7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1237774"/>
            <a:ext cx="5872348" cy="5288878"/>
          </a:xfrm>
          <a:prstGeom prst="rect">
            <a:avLst/>
          </a:prstGeom>
        </p:spPr>
      </p:pic>
      <p:pic>
        <p:nvPicPr>
          <p:cNvPr id="14" name="Picture 13">
            <a:extLst>
              <a:ext uri="{FF2B5EF4-FFF2-40B4-BE49-F238E27FC236}">
                <a16:creationId xmlns:a16="http://schemas.microsoft.com/office/drawing/2014/main" id="{66273CCA-D921-C514-79E6-6FE24C4D75EA}"/>
              </a:ext>
            </a:extLst>
          </p:cNvPr>
          <p:cNvPicPr>
            <a:picLocks noChangeAspect="1"/>
          </p:cNvPicPr>
          <p:nvPr/>
        </p:nvPicPr>
        <p:blipFill>
          <a:blip r:embed="rId4"/>
          <a:stretch>
            <a:fillRect/>
          </a:stretch>
        </p:blipFill>
        <p:spPr>
          <a:xfrm>
            <a:off x="7280894" y="4256726"/>
            <a:ext cx="812800" cy="292100"/>
          </a:xfrm>
          <a:prstGeom prst="rect">
            <a:avLst/>
          </a:prstGeom>
        </p:spPr>
      </p:pic>
      <p:pic>
        <p:nvPicPr>
          <p:cNvPr id="15" name="Picture 14">
            <a:extLst>
              <a:ext uri="{FF2B5EF4-FFF2-40B4-BE49-F238E27FC236}">
                <a16:creationId xmlns:a16="http://schemas.microsoft.com/office/drawing/2014/main" id="{BEBD5F58-B0B4-A1CF-9063-4170B10C1CBD}"/>
              </a:ext>
            </a:extLst>
          </p:cNvPr>
          <p:cNvPicPr>
            <a:picLocks noChangeAspect="1"/>
          </p:cNvPicPr>
          <p:nvPr/>
        </p:nvPicPr>
        <p:blipFill>
          <a:blip r:embed="rId5"/>
          <a:stretch>
            <a:fillRect/>
          </a:stretch>
        </p:blipFill>
        <p:spPr>
          <a:xfrm>
            <a:off x="7471723" y="4643379"/>
            <a:ext cx="787400" cy="292100"/>
          </a:xfrm>
          <a:prstGeom prst="rect">
            <a:avLst/>
          </a:prstGeom>
        </p:spPr>
      </p:pic>
    </p:spTree>
    <p:extLst>
      <p:ext uri="{BB962C8B-B14F-4D97-AF65-F5344CB8AC3E}">
        <p14:creationId xmlns:p14="http://schemas.microsoft.com/office/powerpoint/2010/main" val="4170801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FlashAttention</a:t>
            </a:r>
            <a:endParaRPr lang="zh-CN" altLang="en-US" sz="2400" b="1" dirty="0">
              <a:solidFill>
                <a:srgbClr val="0070C0"/>
              </a:solidFill>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C158473A-8DA9-54BC-4D31-E193E7D01C85}"/>
              </a:ext>
            </a:extLst>
          </p:cNvPr>
          <p:cNvSpPr txBox="1"/>
          <p:nvPr/>
        </p:nvSpPr>
        <p:spPr>
          <a:xfrm>
            <a:off x="285751" y="1643619"/>
            <a:ext cx="11474448" cy="2512354"/>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FlashAttention</a:t>
            </a:r>
            <a:r>
              <a:rPr lang="zh-CN" altLang="en-US" sz="2400" dirty="0">
                <a:latin typeface="Microsoft YaHei" panose="020B0503020204020204" pitchFamily="34" charset="-122"/>
                <a:ea typeface="Microsoft YaHei" panose="020B0503020204020204" pitchFamily="34" charset="-122"/>
              </a:rPr>
              <a:t>就是通过利用</a:t>
            </a:r>
            <a:r>
              <a:rPr lang="en-US" altLang="zh-CN" sz="2400" dirty="0">
                <a:latin typeface="Microsoft YaHei" panose="020B0503020204020204" pitchFamily="34" charset="-122"/>
                <a:ea typeface="Microsoft YaHei" panose="020B0503020204020204" pitchFamily="34" charset="-122"/>
              </a:rPr>
              <a:t>GPU</a:t>
            </a:r>
            <a:r>
              <a:rPr lang="zh-CN" altLang="en-US" sz="2400" dirty="0">
                <a:latin typeface="Microsoft YaHei" panose="020B0503020204020204" pitchFamily="34" charset="-122"/>
                <a:ea typeface="Microsoft YaHei" panose="020B0503020204020204" pitchFamily="34" charset="-122"/>
              </a:rPr>
              <a:t>硬件中的特殊设计，针对全局内存和共享存储的</a:t>
            </a:r>
            <a:r>
              <a:rPr lang="en-US" altLang="zh-CN" sz="2400" dirty="0">
                <a:latin typeface="Microsoft YaHei" panose="020B0503020204020204" pitchFamily="34" charset="-122"/>
                <a:ea typeface="Microsoft YaHei" panose="020B0503020204020204" pitchFamily="34" charset="-122"/>
              </a:rPr>
              <a:t>I/O</a:t>
            </a:r>
            <a:r>
              <a:rPr lang="zh-CN" altLang="en-US" sz="2400" dirty="0">
                <a:latin typeface="Microsoft YaHei" panose="020B0503020204020204" pitchFamily="34" charset="-122"/>
                <a:ea typeface="Microsoft YaHei" panose="020B0503020204020204" pitchFamily="34" charset="-122"/>
              </a:rPr>
              <a:t>速度的不同，尽可能地避免</a:t>
            </a:r>
            <a:r>
              <a:rPr lang="en-US" altLang="zh-CN" sz="2400" dirty="0">
                <a:latin typeface="Microsoft YaHei" panose="020B0503020204020204" pitchFamily="34" charset="-122"/>
                <a:ea typeface="Microsoft YaHei" panose="020B0503020204020204" pitchFamily="34" charset="-122"/>
              </a:rPr>
              <a:t>HBM</a:t>
            </a:r>
            <a:r>
              <a:rPr lang="zh-CN" altLang="en-US" sz="2400" dirty="0">
                <a:latin typeface="Microsoft YaHei" panose="020B0503020204020204" pitchFamily="34" charset="-122"/>
                <a:ea typeface="Microsoft YaHei" panose="020B0503020204020204" pitchFamily="34" charset="-122"/>
              </a:rPr>
              <a:t>中读取或写入注意力矩阵。</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FlashAttention</a:t>
            </a:r>
            <a:r>
              <a:rPr lang="zh-CN" altLang="en-US" sz="2400" dirty="0">
                <a:latin typeface="Microsoft YaHei" panose="020B0503020204020204" pitchFamily="34" charset="-122"/>
                <a:ea typeface="Microsoft YaHei" panose="020B0503020204020204" pitchFamily="34" charset="-122"/>
              </a:rPr>
              <a:t>目标是尽可能高效地使用</a:t>
            </a:r>
            <a:r>
              <a:rPr lang="en-US" altLang="zh-CN" sz="2400" dirty="0">
                <a:latin typeface="Microsoft YaHei" panose="020B0503020204020204" pitchFamily="34" charset="-122"/>
                <a:ea typeface="Microsoft YaHei" panose="020B0503020204020204" pitchFamily="34" charset="-122"/>
              </a:rPr>
              <a:t>SRAM</a:t>
            </a:r>
            <a:r>
              <a:rPr lang="zh-CN" altLang="en-US" sz="2400" dirty="0">
                <a:latin typeface="Microsoft YaHei" panose="020B0503020204020204" pitchFamily="34" charset="-122"/>
                <a:ea typeface="Microsoft YaHei" panose="020B0503020204020204" pitchFamily="34" charset="-122"/>
              </a:rPr>
              <a:t>来加快计算速度，避免从全局内存中读取和写入注意力矩阵。达成该目标需要能做到在不访问整个输入的情况下计算</a:t>
            </a:r>
            <a:r>
              <a:rPr lang="en-US" altLang="zh-CN" sz="2400" dirty="0" err="1">
                <a:latin typeface="Microsoft YaHei" panose="020B0503020204020204" pitchFamily="34" charset="-122"/>
                <a:ea typeface="Microsoft YaHei" panose="020B0503020204020204" pitchFamily="34" charset="-122"/>
              </a:rPr>
              <a:t>Softmax</a:t>
            </a:r>
            <a:r>
              <a:rPr lang="zh-CN" altLang="en-US" sz="2400" dirty="0">
                <a:latin typeface="Microsoft YaHei" panose="020B0503020204020204" pitchFamily="34" charset="-122"/>
                <a:ea typeface="Microsoft YaHei" panose="020B0503020204020204" pitchFamily="34" charset="-122"/>
              </a:rPr>
              <a:t>函数，并且后向传播中不能存储中间注意力矩阵。</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34413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FlashAttention</a:t>
            </a:r>
            <a:endParaRPr lang="zh-CN" altLang="en-US" sz="2400" b="1" dirty="0">
              <a:solidFill>
                <a:srgbClr val="0070C0"/>
              </a:solidFill>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C158473A-8DA9-54BC-4D31-E193E7D01C85}"/>
              </a:ext>
            </a:extLst>
          </p:cNvPr>
          <p:cNvSpPr txBox="1"/>
          <p:nvPr/>
        </p:nvSpPr>
        <p:spPr>
          <a:xfrm>
            <a:off x="285751" y="1643619"/>
            <a:ext cx="11474448" cy="3589572"/>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FlashAttention</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就提出了不使用中间注意力矩阵，通过存储归一化因子来减少全局内存消耗的方法。</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FlashAttention</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算法并没有将</a:t>
            </a:r>
            <a:r>
              <a:rPr lang="en-US" altLang="zh-CN" sz="2400" dirty="0">
                <a:latin typeface="Microsoft YaHei" panose="020B0503020204020204" pitchFamily="34" charset="-122"/>
                <a:ea typeface="Microsoft YaHei" panose="020B0503020204020204" pitchFamily="34" charset="-122"/>
              </a:rPr>
              <a:t>S</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 </a:t>
            </a:r>
            <a:r>
              <a:rPr lang="zh-CN" altLang="en-US" sz="2400" dirty="0">
                <a:latin typeface="Microsoft YaHei" panose="020B0503020204020204" pitchFamily="34" charset="-122"/>
                <a:ea typeface="Microsoft YaHei" panose="020B0503020204020204" pitchFamily="34" charset="-122"/>
              </a:rPr>
              <a:t>整体写入全局内存，而是通过分块写入，存储前向传递的</a:t>
            </a:r>
            <a:r>
              <a:rPr lang="en-US" altLang="zh-CN" sz="2400" dirty="0" err="1">
                <a:latin typeface="Microsoft YaHei" panose="020B0503020204020204" pitchFamily="34" charset="-122"/>
                <a:ea typeface="Microsoft YaHei" panose="020B0503020204020204" pitchFamily="34" charset="-122"/>
              </a:rPr>
              <a:t>Softmax</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归一化因子，</a:t>
            </a:r>
            <a:r>
              <a:rPr lang="zh-CN" altLang="en-US" sz="2400" b="1" dirty="0">
                <a:latin typeface="Microsoft YaHei" panose="020B0503020204020204" pitchFamily="34" charset="-122"/>
                <a:ea typeface="Microsoft YaHei" panose="020B0503020204020204" pitchFamily="34" charset="-122"/>
              </a:rPr>
              <a:t>在后向传播中快速重新计算片上注意力</a:t>
            </a:r>
            <a:r>
              <a:rPr lang="zh-CN" altLang="en-US" sz="2400" dirty="0">
                <a:latin typeface="Microsoft YaHei" panose="020B0503020204020204" pitchFamily="34" charset="-122"/>
                <a:ea typeface="Microsoft YaHei" panose="020B0503020204020204" pitchFamily="34" charset="-122"/>
              </a:rPr>
              <a:t>，这比从全局内存中读取中间注意力矩阵的标准方法更快。</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虽然大幅减少了全局内存的访问量，重新计算也导致</a:t>
            </a:r>
            <a:r>
              <a:rPr lang="en-US" altLang="zh-CN" sz="2400" dirty="0">
                <a:latin typeface="Microsoft YaHei" panose="020B0503020204020204" pitchFamily="34" charset="-122"/>
                <a:ea typeface="Microsoft YaHei" panose="020B0503020204020204" pitchFamily="34" charset="-122"/>
              </a:rPr>
              <a:t>FLOP </a:t>
            </a:r>
            <a:r>
              <a:rPr lang="zh-CN" altLang="en-US" sz="2400" dirty="0">
                <a:latin typeface="Microsoft YaHei" panose="020B0503020204020204" pitchFamily="34" charset="-122"/>
                <a:ea typeface="Microsoft YaHei" panose="020B0503020204020204" pitchFamily="34" charset="-122"/>
              </a:rPr>
              <a:t>增加，但其运行的速度更快且使用的内存更少。</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64365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err="1">
                <a:solidFill>
                  <a:srgbClr val="0070C0"/>
                </a:solidFill>
                <a:latin typeface="Microsoft YaHei" panose="020B0503020204020204" pitchFamily="34" charset="-122"/>
                <a:ea typeface="Microsoft YaHei" panose="020B0503020204020204" pitchFamily="34" charset="-122"/>
              </a:rPr>
              <a:t>FlashAttention</a:t>
            </a:r>
            <a:endParaRPr lang="zh-CN" altLang="en-US" sz="2400" b="1" dirty="0">
              <a:solidFill>
                <a:srgbClr val="0070C0"/>
              </a:solidFill>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D5B237FA-95CE-AB09-21BC-6EA5BABA0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11" y="2012657"/>
            <a:ext cx="5679200" cy="4543360"/>
          </a:xfrm>
          <a:prstGeom prst="rect">
            <a:avLst/>
          </a:prstGeom>
        </p:spPr>
      </p:pic>
      <p:pic>
        <p:nvPicPr>
          <p:cNvPr id="15" name="Picture 14">
            <a:extLst>
              <a:ext uri="{FF2B5EF4-FFF2-40B4-BE49-F238E27FC236}">
                <a16:creationId xmlns:a16="http://schemas.microsoft.com/office/drawing/2014/main" id="{17343AAF-4792-290B-426F-356C8D85C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063960"/>
            <a:ext cx="6158600" cy="5795233"/>
          </a:xfrm>
          <a:prstGeom prst="rect">
            <a:avLst/>
          </a:prstGeom>
        </p:spPr>
      </p:pic>
    </p:spTree>
    <p:extLst>
      <p:ext uri="{BB962C8B-B14F-4D97-AF65-F5344CB8AC3E}">
        <p14:creationId xmlns:p14="http://schemas.microsoft.com/office/powerpoint/2010/main" val="12358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3.</a:t>
            </a:r>
            <a:r>
              <a:rPr lang="zh-CN" altLang="en-US" sz="2400" b="1" dirty="0">
                <a:solidFill>
                  <a:srgbClr val="0070C0"/>
                </a:solidFill>
                <a:latin typeface="Microsoft YaHei" panose="020B0503020204020204" pitchFamily="34" charset="-122"/>
                <a:ea typeface="Microsoft YaHei" panose="020B0503020204020204" pitchFamily="34" charset="-122"/>
              </a:rPr>
              <a:t> 多查询注意力</a:t>
            </a:r>
          </a:p>
        </p:txBody>
      </p:sp>
      <p:sp>
        <p:nvSpPr>
          <p:cNvPr id="4" name="TextBox 3">
            <a:extLst>
              <a:ext uri="{FF2B5EF4-FFF2-40B4-BE49-F238E27FC236}">
                <a16:creationId xmlns:a16="http://schemas.microsoft.com/office/drawing/2014/main" id="{C158473A-8DA9-54BC-4D31-E193E7D01C85}"/>
              </a:ext>
            </a:extLst>
          </p:cNvPr>
          <p:cNvSpPr txBox="1"/>
          <p:nvPr/>
        </p:nvSpPr>
        <p:spPr>
          <a:xfrm>
            <a:off x="285751" y="1643619"/>
            <a:ext cx="11474448" cy="4051237"/>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多查询注意力（</a:t>
            </a:r>
            <a:r>
              <a:rPr lang="en-US" altLang="zh-CN" sz="2400" b="1" dirty="0">
                <a:solidFill>
                  <a:srgbClr val="0070C0"/>
                </a:solidFill>
                <a:latin typeface="Microsoft YaHei" panose="020B0503020204020204" pitchFamily="34" charset="-122"/>
                <a:ea typeface="Microsoft YaHei" panose="020B0503020204020204" pitchFamily="34" charset="-122"/>
              </a:rPr>
              <a:t>Multi Query Attention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是多头注意力的一种变体。其特点是，在多查询注意力中不同的注意力头共享一个键和值的集合，每个头只单独保留了一份查询参数，因此键和值的矩阵仅有一份，这大幅减少了显存占用，使其更高效。</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由于多查询注意力改变了注意力机制的结构，因此模型通常需要从训练开始就支持多查询注意力。文献</a:t>
            </a:r>
            <a:r>
              <a:rPr lang="en-US" altLang="zh-CN" sz="2400" dirty="0">
                <a:latin typeface="Microsoft YaHei" panose="020B0503020204020204" pitchFamily="34" charset="-122"/>
                <a:ea typeface="Microsoft YaHei" panose="020B0503020204020204" pitchFamily="34" charset="-122"/>
              </a:rPr>
              <a:t>[63] </a:t>
            </a:r>
            <a:r>
              <a:rPr lang="zh-CN" altLang="en-US" sz="2400" dirty="0">
                <a:latin typeface="Microsoft YaHei" panose="020B0503020204020204" pitchFamily="34" charset="-122"/>
                <a:ea typeface="Microsoft YaHei" panose="020B0503020204020204" pitchFamily="34" charset="-122"/>
              </a:rPr>
              <a:t>的研究结果表明，可以通过对已经训练好的模型进行微调来添加多查询注意力支持，仅需要约</a:t>
            </a:r>
            <a:r>
              <a:rPr lang="en-US" altLang="zh-CN" sz="2400" dirty="0">
                <a:latin typeface="Microsoft YaHei" panose="020B0503020204020204" pitchFamily="34" charset="-122"/>
                <a:ea typeface="Microsoft YaHei" panose="020B0503020204020204" pitchFamily="34" charset="-122"/>
              </a:rPr>
              <a:t>5% </a:t>
            </a:r>
            <a:r>
              <a:rPr lang="zh-CN" altLang="en-US" sz="2400" dirty="0">
                <a:latin typeface="Microsoft YaHei" panose="020B0503020204020204" pitchFamily="34" charset="-122"/>
                <a:ea typeface="Microsoft YaHei" panose="020B0503020204020204" pitchFamily="34" charset="-122"/>
              </a:rPr>
              <a:t>的原始训练数据量就可以达到不错的效果。</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包括</a:t>
            </a:r>
            <a:r>
              <a:rPr lang="en-US" altLang="zh-CN" sz="2400" dirty="0">
                <a:latin typeface="Microsoft YaHei" panose="020B0503020204020204" pitchFamily="34" charset="-122"/>
                <a:ea typeface="Microsoft YaHei" panose="020B0503020204020204" pitchFamily="34" charset="-122"/>
              </a:rPr>
              <a:t>Falcon[64]</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SantaCoder</a:t>
            </a:r>
            <a:r>
              <a:rPr lang="en-US" altLang="zh-CN" sz="2400" dirty="0">
                <a:latin typeface="Microsoft YaHei" panose="020B0503020204020204" pitchFamily="34" charset="-122"/>
                <a:ea typeface="Microsoft YaHei" panose="020B0503020204020204" pitchFamily="34" charset="-122"/>
              </a:rPr>
              <a:t>[65]</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StarCoder</a:t>
            </a:r>
            <a:r>
              <a:rPr lang="en-US" altLang="zh-CN" sz="2400" dirty="0">
                <a:latin typeface="Microsoft YaHei" panose="020B0503020204020204" pitchFamily="34" charset="-122"/>
                <a:ea typeface="Microsoft YaHei" panose="020B0503020204020204" pitchFamily="34" charset="-122"/>
              </a:rPr>
              <a:t>[66] </a:t>
            </a:r>
            <a:r>
              <a:rPr lang="zh-CN" altLang="en-US" sz="2400" dirty="0">
                <a:latin typeface="Microsoft YaHei" panose="020B0503020204020204" pitchFamily="34" charset="-122"/>
                <a:ea typeface="Microsoft YaHei" panose="020B0503020204020204" pitchFamily="34" charset="-122"/>
              </a:rPr>
              <a:t>在内的很多模型都采用了多查询注意力机制。</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80913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注意力机制优化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3DD8AC90-B222-7288-5C4F-612C629A5DE9}"/>
              </a:ext>
            </a:extLst>
          </p:cNvPr>
          <p:cNvSpPr txBox="1"/>
          <p:nvPr/>
        </p:nvSpPr>
        <p:spPr>
          <a:xfrm>
            <a:off x="382587" y="1054996"/>
            <a:ext cx="11195049" cy="51180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3.</a:t>
            </a:r>
            <a:r>
              <a:rPr lang="zh-CN" altLang="en-US" sz="2400" b="1" dirty="0">
                <a:solidFill>
                  <a:srgbClr val="0070C0"/>
                </a:solidFill>
                <a:latin typeface="Microsoft YaHei" panose="020B0503020204020204" pitchFamily="34" charset="-122"/>
                <a:ea typeface="Microsoft YaHei" panose="020B0503020204020204" pitchFamily="34" charset="-122"/>
              </a:rPr>
              <a:t> 多查询注意力</a:t>
            </a:r>
          </a:p>
        </p:txBody>
      </p:sp>
      <p:pic>
        <p:nvPicPr>
          <p:cNvPr id="5" name="Picture 4">
            <a:extLst>
              <a:ext uri="{FF2B5EF4-FFF2-40B4-BE49-F238E27FC236}">
                <a16:creationId xmlns:a16="http://schemas.microsoft.com/office/drawing/2014/main" id="{6ADAC8D1-9BAB-2E0C-E0F1-4272CA6D698C}"/>
              </a:ext>
            </a:extLst>
          </p:cNvPr>
          <p:cNvPicPr>
            <a:picLocks noChangeAspect="1"/>
          </p:cNvPicPr>
          <p:nvPr/>
        </p:nvPicPr>
        <p:blipFill>
          <a:blip r:embed="rId3"/>
          <a:stretch>
            <a:fillRect/>
          </a:stretch>
        </p:blipFill>
        <p:spPr>
          <a:xfrm>
            <a:off x="257082" y="1542748"/>
            <a:ext cx="5820180" cy="1443695"/>
          </a:xfrm>
          <a:prstGeom prst="rect">
            <a:avLst/>
          </a:prstGeom>
        </p:spPr>
      </p:pic>
      <p:pic>
        <p:nvPicPr>
          <p:cNvPr id="13" name="Picture 12">
            <a:extLst>
              <a:ext uri="{FF2B5EF4-FFF2-40B4-BE49-F238E27FC236}">
                <a16:creationId xmlns:a16="http://schemas.microsoft.com/office/drawing/2014/main" id="{572A894A-B727-4567-A31D-17BAC0D3FDC4}"/>
              </a:ext>
            </a:extLst>
          </p:cNvPr>
          <p:cNvPicPr>
            <a:picLocks noChangeAspect="1"/>
          </p:cNvPicPr>
          <p:nvPr/>
        </p:nvPicPr>
        <p:blipFill rotWithShape="1">
          <a:blip r:embed="rId4"/>
          <a:srcRect b="47541"/>
          <a:stretch/>
        </p:blipFill>
        <p:spPr>
          <a:xfrm>
            <a:off x="257083" y="2898983"/>
            <a:ext cx="5820179" cy="3964696"/>
          </a:xfrm>
          <a:prstGeom prst="rect">
            <a:avLst/>
          </a:prstGeom>
        </p:spPr>
      </p:pic>
      <p:pic>
        <p:nvPicPr>
          <p:cNvPr id="14" name="Picture 13">
            <a:extLst>
              <a:ext uri="{FF2B5EF4-FFF2-40B4-BE49-F238E27FC236}">
                <a16:creationId xmlns:a16="http://schemas.microsoft.com/office/drawing/2014/main" id="{803B19B9-D4C6-034F-3868-83D89FA43FF5}"/>
              </a:ext>
            </a:extLst>
          </p:cNvPr>
          <p:cNvPicPr>
            <a:picLocks noChangeAspect="1"/>
          </p:cNvPicPr>
          <p:nvPr/>
        </p:nvPicPr>
        <p:blipFill rotWithShape="1">
          <a:blip r:embed="rId4"/>
          <a:srcRect t="53178"/>
          <a:stretch/>
        </p:blipFill>
        <p:spPr>
          <a:xfrm>
            <a:off x="6220694" y="1845441"/>
            <a:ext cx="5820179" cy="3538699"/>
          </a:xfrm>
          <a:prstGeom prst="rect">
            <a:avLst/>
          </a:prstGeom>
        </p:spPr>
      </p:pic>
    </p:spTree>
    <p:extLst>
      <p:ext uri="{BB962C8B-B14F-4D97-AF65-F5344CB8AC3E}">
        <p14:creationId xmlns:p14="http://schemas.microsoft.com/office/powerpoint/2010/main" val="24463396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103A129E-7D82-D3E7-2D2F-DCECB490BC49}"/>
              </a:ext>
            </a:extLst>
          </p:cNvPr>
          <p:cNvSpPr>
            <a:spLocks noChangeArrowheads="1"/>
          </p:cNvSpPr>
          <p:nvPr/>
        </p:nvSpPr>
        <p:spPr bwMode="auto">
          <a:xfrm>
            <a:off x="610868" y="4723375"/>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Transformer</a:t>
              </a:r>
              <a:r>
                <a:rPr lang="zh-CN" altLang="en-US" sz="2000" b="1" dirty="0">
                  <a:solidFill>
                    <a:srgbClr val="0070C0"/>
                  </a:solidFill>
                  <a:latin typeface="微软雅黑" panose="020B0503020204020204" pitchFamily="34" charset="-122"/>
                  <a:ea typeface="微软雅黑" panose="020B0503020204020204" pitchFamily="34" charset="-122"/>
                </a:rPr>
                <a:t>结构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生成式预训练语言模型</a:t>
              </a:r>
              <a:r>
                <a:rPr lang="en-US" altLang="zh-CN" sz="2000" b="1" dirty="0">
                  <a:solidFill>
                    <a:srgbClr val="0070C0"/>
                  </a:solidFill>
                  <a:latin typeface="微软雅黑" panose="020B0503020204020204" pitchFamily="34" charset="-122"/>
                  <a:ea typeface="微软雅黑" panose="020B0503020204020204" pitchFamily="34" charset="-122"/>
                </a:rPr>
                <a:t>GPT</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大语言模型结构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290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60103"/>
            <a:ext cx="11195049" cy="589789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预训练语言模型除了本章介绍的自回归（</a:t>
            </a:r>
            <a:r>
              <a:rPr lang="en-US" sz="2400" dirty="0">
                <a:latin typeface="Microsoft YaHei" panose="020B0503020204020204" pitchFamily="34" charset="-122"/>
                <a:ea typeface="Microsoft YaHei" panose="020B0503020204020204" pitchFamily="34" charset="-122"/>
              </a:rPr>
              <a:t>Autoregressive）</a:t>
            </a:r>
            <a:r>
              <a:rPr lang="zh-CN" altLang="en-US" sz="2400" dirty="0">
                <a:latin typeface="Microsoft YaHei" panose="020B0503020204020204" pitchFamily="34" charset="-122"/>
                <a:ea typeface="Microsoft YaHei" panose="020B0503020204020204" pitchFamily="34" charset="-122"/>
              </a:rPr>
              <a:t>模型</a:t>
            </a:r>
            <a:r>
              <a:rPr lang="en-US" sz="2400" dirty="0">
                <a:latin typeface="Microsoft YaHei" panose="020B0503020204020204" pitchFamily="34" charset="-122"/>
                <a:ea typeface="Microsoft YaHei" panose="020B0503020204020204" pitchFamily="34" charset="-122"/>
              </a:rPr>
              <a:t>GPT，</a:t>
            </a:r>
            <a:r>
              <a:rPr lang="zh-CN" altLang="en-US" sz="2400" dirty="0">
                <a:latin typeface="Microsoft YaHei" panose="020B0503020204020204" pitchFamily="34" charset="-122"/>
                <a:ea typeface="Microsoft YaHei" panose="020B0503020204020204" pitchFamily="34" charset="-122"/>
              </a:rPr>
              <a:t>还有自编码模型（</a:t>
            </a:r>
            <a:r>
              <a:rPr lang="en-US" sz="2400" dirty="0" err="1">
                <a:latin typeface="Microsoft YaHei" panose="020B0503020204020204" pitchFamily="34" charset="-122"/>
                <a:ea typeface="Microsoft YaHei" panose="020B0503020204020204" pitchFamily="34" charset="-122"/>
              </a:rPr>
              <a:t>Autoencoding）BERT</a:t>
            </a:r>
            <a:r>
              <a:rPr lang="en-US"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编</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解码（</a:t>
            </a:r>
            <a:r>
              <a:rPr lang="en-US" sz="2400" dirty="0">
                <a:latin typeface="Microsoft YaHei" panose="020B0503020204020204" pitchFamily="34" charset="-122"/>
                <a:ea typeface="Microsoft YaHei" panose="020B0503020204020204" pitchFamily="34" charset="-122"/>
              </a:rPr>
              <a:t>Encoder-Decoder）</a:t>
            </a:r>
            <a:r>
              <a:rPr lang="zh-CN" altLang="en-US" sz="2400" dirty="0">
                <a:latin typeface="Microsoft YaHei" panose="020B0503020204020204" pitchFamily="34" charset="-122"/>
                <a:ea typeface="Microsoft YaHei" panose="020B0503020204020204" pitchFamily="34" charset="-122"/>
              </a:rPr>
              <a:t>模型</a:t>
            </a:r>
            <a:r>
              <a:rPr lang="en-US" sz="2400" dirty="0">
                <a:latin typeface="Microsoft YaHei" panose="020B0503020204020204" pitchFamily="34" charset="-122"/>
                <a:ea typeface="Microsoft YaHei" panose="020B0503020204020204" pitchFamily="34" charset="-122"/>
              </a:rPr>
              <a:t>BART[67]，</a:t>
            </a:r>
            <a:r>
              <a:rPr lang="zh-CN" altLang="en-US" sz="2400" dirty="0">
                <a:latin typeface="Microsoft YaHei" panose="020B0503020204020204" pitchFamily="34" charset="-122"/>
                <a:ea typeface="Microsoft YaHei" panose="020B0503020204020204" pitchFamily="34" charset="-122"/>
              </a:rPr>
              <a:t>以及融合上述三种方法的自回归填空（</a:t>
            </a:r>
            <a:r>
              <a:rPr lang="en-US" sz="2400" dirty="0">
                <a:latin typeface="Microsoft YaHei" panose="020B0503020204020204" pitchFamily="34" charset="-122"/>
                <a:ea typeface="Microsoft YaHei" panose="020B0503020204020204" pitchFamily="34" charset="-122"/>
              </a:rPr>
              <a:t>Autoregressive Blank Infilling）</a:t>
            </a:r>
            <a:r>
              <a:rPr lang="zh-CN" altLang="en-US" sz="2400" dirty="0">
                <a:latin typeface="Microsoft YaHei" panose="020B0503020204020204" pitchFamily="34" charset="-122"/>
                <a:ea typeface="Microsoft YaHei" panose="020B0503020204020204" pitchFamily="34" charset="-122"/>
              </a:rPr>
              <a:t>模型</a:t>
            </a:r>
            <a:r>
              <a:rPr lang="en-US" sz="2400" dirty="0" err="1">
                <a:latin typeface="Microsoft YaHei" panose="020B0503020204020204" pitchFamily="34" charset="-122"/>
                <a:ea typeface="Microsoft YaHei" panose="020B0503020204020204" pitchFamily="34" charset="-122"/>
              </a:rPr>
              <a:t>GLM（General</a:t>
            </a:r>
            <a:r>
              <a:rPr lang="en-US" sz="2400" dirty="0">
                <a:latin typeface="Microsoft YaHei" panose="020B0503020204020204" pitchFamily="34" charset="-122"/>
                <a:ea typeface="Microsoft YaHei" panose="020B0503020204020204" pitchFamily="34" charset="-122"/>
              </a:rPr>
              <a:t> Language Model）[68]。</a:t>
            </a:r>
          </a:p>
          <a:p>
            <a:pPr algn="just">
              <a:lnSpc>
                <a:spcPct val="125000"/>
              </a:lnSpc>
              <a:spcBef>
                <a:spcPts val="1200"/>
              </a:spcBef>
            </a:pPr>
            <a:r>
              <a:rPr lang="en-US" sz="2400" dirty="0" err="1">
                <a:latin typeface="Microsoft YaHei" panose="020B0503020204020204" pitchFamily="34" charset="-122"/>
                <a:ea typeface="Microsoft YaHei" panose="020B0503020204020204" pitchFamily="34" charset="-122"/>
              </a:rPr>
              <a:t>ChatGPT</a:t>
            </a:r>
            <a:r>
              <a:rPr lang="zh-CN" altLang="en-US" sz="2400" dirty="0">
                <a:latin typeface="Microsoft YaHei" panose="020B0503020204020204" pitchFamily="34" charset="-122"/>
                <a:ea typeface="Microsoft YaHei" panose="020B0503020204020204" pitchFamily="34" charset="-122"/>
              </a:rPr>
              <a:t>的出现，使得目前</a:t>
            </a:r>
            <a:r>
              <a:rPr lang="zh-CN" altLang="en-US" sz="2400" b="1" dirty="0">
                <a:latin typeface="Microsoft YaHei" panose="020B0503020204020204" pitchFamily="34" charset="-122"/>
                <a:ea typeface="Microsoft YaHei" panose="020B0503020204020204" pitchFamily="34" charset="-122"/>
              </a:rPr>
              <a:t>几乎所有大语言模型神经网络结构趋同</a:t>
            </a:r>
            <a:r>
              <a:rPr lang="zh-CN" altLang="en-US" sz="2400" dirty="0">
                <a:latin typeface="Microsoft YaHei" panose="020B0503020204020204" pitchFamily="34" charset="-122"/>
                <a:ea typeface="Microsoft YaHei" panose="020B0503020204020204" pitchFamily="34" charset="-122"/>
              </a:rPr>
              <a:t>，采用自回归模型，基础架构与</a:t>
            </a:r>
            <a:r>
              <a:rPr lang="en-US" sz="2400" dirty="0">
                <a:latin typeface="Microsoft YaHei" panose="020B0503020204020204" pitchFamily="34" charset="-122"/>
                <a:ea typeface="Microsoft YaHei" panose="020B0503020204020204" pitchFamily="34" charset="-122"/>
              </a:rPr>
              <a:t>GPT-2</a:t>
            </a:r>
            <a:r>
              <a:rPr lang="zh-CN" altLang="en-US" sz="2400" dirty="0">
                <a:latin typeface="Microsoft YaHei" panose="020B0503020204020204" pitchFamily="34" charset="-122"/>
                <a:ea typeface="Microsoft YaHei" panose="020B0503020204020204" pitchFamily="34" charset="-122"/>
              </a:rPr>
              <a:t>相同，但在归一化函数、激活函数及位置编码等细节方面有所不同。归一化函数和激活函数的选择对于大语言模型的收敛性具有一定影响，因此在</a:t>
            </a:r>
            <a:r>
              <a:rPr lang="en-US" sz="2400" dirty="0" err="1">
                <a:latin typeface="Microsoft YaHei" panose="020B0503020204020204" pitchFamily="34" charset="-122"/>
                <a:ea typeface="Microsoft YaHei" panose="020B0503020204020204" pitchFamily="34" charset="-122"/>
              </a:rPr>
              <a:t>LLaMA</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模型被提出之后，大多数开源模型沿用了</a:t>
            </a:r>
            <a:r>
              <a:rPr lang="en-US" sz="2400" dirty="0" err="1">
                <a:latin typeface="Microsoft YaHei" panose="020B0503020204020204" pitchFamily="34" charset="-122"/>
                <a:ea typeface="Microsoft YaHei" panose="020B0503020204020204" pitchFamily="34" charset="-122"/>
              </a:rPr>
              <a:t>RMSNorm</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a:t>
            </a:r>
            <a:r>
              <a:rPr lang="en-US" sz="2400" dirty="0" err="1">
                <a:latin typeface="Microsoft YaHei" panose="020B0503020204020204" pitchFamily="34" charset="-122"/>
                <a:ea typeface="Microsoft YaHei" panose="020B0503020204020204" pitchFamily="34" charset="-122"/>
              </a:rPr>
              <a:t>SwiGLU</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的组合方式。</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a:t>
            </a:r>
            <a:r>
              <a:rPr lang="en-US" sz="2400" dirty="0" err="1">
                <a:latin typeface="Microsoft YaHei" panose="020B0503020204020204" pitchFamily="34" charset="-122"/>
                <a:ea typeface="Microsoft YaHei" panose="020B0503020204020204" pitchFamily="34" charset="-122"/>
              </a:rPr>
              <a:t>LLaMA</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模型所采用的位置编码方法</a:t>
            </a:r>
            <a:r>
              <a:rPr lang="en-US" sz="2400" dirty="0" err="1">
                <a:latin typeface="Microsoft YaHei" panose="020B0503020204020204" pitchFamily="34" charset="-122"/>
                <a:ea typeface="Microsoft YaHei" panose="020B0503020204020204" pitchFamily="34" charset="-122"/>
              </a:rPr>
              <a:t>RoPE</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的外推能力不好，因此后续一些研究采用了</a:t>
            </a:r>
            <a:r>
              <a:rPr lang="en-US" sz="2400" dirty="0" err="1">
                <a:latin typeface="Microsoft YaHei" panose="020B0503020204020204" pitchFamily="34" charset="-122"/>
                <a:ea typeface="Microsoft YaHei" panose="020B0503020204020204" pitchFamily="34" charset="-122"/>
              </a:rPr>
              <a:t>ALiBi</a:t>
            </a:r>
            <a:r>
              <a:rPr lang="en-US" sz="2400" dirty="0">
                <a:latin typeface="Microsoft YaHei" panose="020B0503020204020204" pitchFamily="34" charset="-122"/>
                <a:ea typeface="Microsoft YaHei" panose="020B0503020204020204" pitchFamily="34" charset="-122"/>
              </a:rPr>
              <a:t>[69] </a:t>
            </a:r>
            <a:r>
              <a:rPr lang="zh-CN" altLang="en-US" sz="2400" dirty="0">
                <a:latin typeface="Microsoft YaHei" panose="020B0503020204020204" pitchFamily="34" charset="-122"/>
                <a:ea typeface="Microsoft YaHei" panose="020B0503020204020204" pitchFamily="34" charset="-122"/>
              </a:rPr>
              <a:t>等具有更好外推能力的位置编码方法，使模型具有更长的上下文建模能力。</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CN" sz="2400" b="1" dirty="0">
                <a:solidFill>
                  <a:schemeClr val="bg1"/>
                </a:solidFill>
                <a:latin typeface="微软雅黑" panose="020B0503020204020204" pitchFamily="34" charset="-122"/>
                <a:ea typeface="微软雅黑" panose="020B0503020204020204" pitchFamily="34" charset="-122"/>
              </a:rPr>
              <a:t>实践</a:t>
            </a:r>
            <a:r>
              <a:rPr lang="zh-CN" altLang="en-US" sz="2400" b="1" dirty="0">
                <a:solidFill>
                  <a:schemeClr val="bg1"/>
                </a:solidFill>
                <a:latin typeface="微软雅黑" panose="020B0503020204020204" pitchFamily="34" charset="-122"/>
                <a:ea typeface="微软雅黑" panose="020B0503020204020204" pitchFamily="34" charset="-122"/>
              </a:rPr>
              <a:t>思考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999445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157326"/>
            <a:ext cx="11195049" cy="389734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大语言模型训练需要使用大量计算资源，其中计算设备的内存是影响计算效率的最重要因素之一，</a:t>
            </a:r>
            <a:r>
              <a:rPr lang="zh-CN" altLang="en-US" sz="2400" b="1" dirty="0">
                <a:latin typeface="Microsoft YaHei" panose="020B0503020204020204" pitchFamily="34" charset="-122"/>
                <a:ea typeface="Microsoft YaHei" panose="020B0503020204020204" pitchFamily="34" charset="-122"/>
              </a:rPr>
              <a:t>因此注意力机制改进算法也是在模型架构层的研究热点</a:t>
            </a:r>
            <a:r>
              <a:rPr lang="zh-CN" altLang="en-US" sz="2400" dirty="0">
                <a:latin typeface="Microsoft YaHei" panose="020B0503020204020204" pitchFamily="34" charset="-122"/>
                <a:ea typeface="Microsoft YaHei" panose="020B0503020204020204" pitchFamily="34" charset="-122"/>
              </a:rPr>
              <a:t>。本章介绍了注意力机制优化的典型方法，在这些方法的基础上，有很多研究陆续开展，如</a:t>
            </a:r>
            <a:r>
              <a:rPr lang="en-US" altLang="zh-CN" sz="2400" dirty="0">
                <a:latin typeface="Microsoft YaHei" panose="020B0503020204020204" pitchFamily="34" charset="-122"/>
                <a:ea typeface="Microsoft YaHei" panose="020B0503020204020204" pitchFamily="34" charset="-122"/>
              </a:rPr>
              <a:t>FlashAttention-2[70] </a:t>
            </a:r>
            <a:r>
              <a:rPr lang="zh-CN" altLang="en-US" sz="2400" dirty="0">
                <a:latin typeface="Microsoft YaHei" panose="020B0503020204020204" pitchFamily="34" charset="-122"/>
                <a:ea typeface="Microsoft YaHei" panose="020B0503020204020204" pitchFamily="34" charset="-122"/>
              </a:rPr>
              <a:t>等。如何更有效地利用计算设备内存，以及如何使内存消耗与模型上下文近似线性扩展，都是重要的研究方向。</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本章介绍的方法都围绕</a:t>
            </a: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架构，而</a:t>
            </a:r>
            <a:r>
              <a:rPr lang="en-US" altLang="zh-CN" sz="2400" dirty="0" err="1">
                <a:latin typeface="Microsoft YaHei" panose="020B0503020204020204" pitchFamily="34" charset="-122"/>
                <a:ea typeface="Microsoft YaHei" panose="020B0503020204020204" pitchFamily="34" charset="-122"/>
              </a:rPr>
              <a:t>OpenAI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发布的</a:t>
            </a:r>
            <a:r>
              <a:rPr lang="en-US" altLang="zh-CN"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相较于</a:t>
            </a:r>
            <a:r>
              <a:rPr lang="en-US" altLang="zh-CN" sz="2400" dirty="0" err="1">
                <a:latin typeface="Microsoft YaHei" panose="020B0503020204020204" pitchFamily="34" charset="-122"/>
                <a:ea typeface="Microsoft YaHei" panose="020B0503020204020204" pitchFamily="34" charset="-122"/>
              </a:rPr>
              <a:t>ChatGPT</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有显著的性能提升。</a:t>
            </a:r>
            <a:r>
              <a:rPr lang="en-US" altLang="zh-CN"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的神经网络模型结构和参数规模尚未公开，由于模型参数庞大且计算成本高昂。</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CN" sz="2400" b="1" dirty="0">
                <a:solidFill>
                  <a:schemeClr val="bg1"/>
                </a:solidFill>
                <a:latin typeface="微软雅黑" panose="020B0503020204020204" pitchFamily="34" charset="-122"/>
                <a:ea typeface="微软雅黑" panose="020B0503020204020204" pitchFamily="34" charset="-122"/>
              </a:rPr>
              <a:t>实践</a:t>
            </a:r>
            <a:r>
              <a:rPr lang="zh-CN" altLang="en-US" sz="2400" b="1" dirty="0">
                <a:solidFill>
                  <a:schemeClr val="bg1"/>
                </a:solidFill>
                <a:latin typeface="微软雅黑" panose="020B0503020204020204" pitchFamily="34" charset="-122"/>
                <a:ea typeface="微软雅黑" panose="020B0503020204020204" pitchFamily="34" charset="-122"/>
              </a:rPr>
              <a:t>思考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527685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70534"/>
            <a:ext cx="11195049" cy="2358466"/>
          </a:xfrm>
          <a:prstGeom prst="rect">
            <a:avLst/>
          </a:prstGeom>
          <a:noFill/>
        </p:spPr>
        <p:txBody>
          <a:bodyPr wrap="square">
            <a:spAutoFit/>
          </a:bodyPr>
          <a:lstStyle/>
          <a:p>
            <a:pPr algn="just">
              <a:lnSpc>
                <a:spcPct val="125000"/>
              </a:lnSpc>
              <a:spcBef>
                <a:spcPts val="1200"/>
              </a:spcBef>
            </a:pPr>
            <a:r>
              <a:rPr lang="zh-CN" altLang="en-US" sz="2400" b="1" dirty="0">
                <a:latin typeface="Microsoft YaHei" panose="020B0503020204020204" pitchFamily="34" charset="-122"/>
                <a:ea typeface="Microsoft YaHei" panose="020B0503020204020204" pitchFamily="34" charset="-122"/>
              </a:rPr>
              <a:t>有未经证实的消息称</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采用了</a:t>
            </a:r>
            <a:r>
              <a:rPr lang="zh-CN" altLang="en-US" sz="2400" b="1" dirty="0">
                <a:latin typeface="Microsoft YaHei" panose="020B0503020204020204" pitchFamily="34" charset="-122"/>
                <a:ea typeface="Microsoft YaHei" panose="020B0503020204020204" pitchFamily="34" charset="-122"/>
              </a:rPr>
              <a:t>专家混合模型（</a:t>
            </a:r>
            <a:r>
              <a:rPr lang="en-US" altLang="zh-CN" sz="2400" b="1" dirty="0">
                <a:latin typeface="Microsoft YaHei" panose="020B0503020204020204" pitchFamily="34" charset="-122"/>
                <a:ea typeface="Microsoft YaHei" panose="020B0503020204020204" pitchFamily="34" charset="-122"/>
              </a:rPr>
              <a:t>Mixture of Experts</a:t>
            </a:r>
            <a:r>
              <a:rPr lang="zh-CN" altLang="en-US" sz="2400" b="1" dirty="0">
                <a:latin typeface="Microsoft YaHei" panose="020B0503020204020204" pitchFamily="34" charset="-122"/>
                <a:ea typeface="Microsoft YaHei" panose="020B0503020204020204" pitchFamily="34" charset="-122"/>
              </a:rPr>
              <a:t>，</a:t>
            </a:r>
            <a:r>
              <a:rPr lang="en-US" altLang="zh-CN" sz="2400" b="1" dirty="0" err="1">
                <a:latin typeface="Microsoft YaHei" panose="020B0503020204020204" pitchFamily="34" charset="-122"/>
                <a:ea typeface="Microsoft YaHei" panose="020B0503020204020204" pitchFamily="34" charset="-122"/>
              </a:rPr>
              <a:t>MoE</a:t>
            </a:r>
            <a:r>
              <a:rPr lang="zh-CN" altLang="en-US" sz="2400" b="1" dirty="0">
                <a:latin typeface="Microsoft YaHei" panose="020B0503020204020204" pitchFamily="34" charset="-122"/>
                <a:ea typeface="Microsoft YaHei" panose="020B0503020204020204" pitchFamily="34" charset="-122"/>
              </a:rPr>
              <a:t>）架构</a:t>
            </a:r>
            <a:r>
              <a:rPr lang="zh-CN" altLang="en-US" sz="2400" dirty="0">
                <a:latin typeface="Microsoft YaHei" panose="020B0503020204020204" pitchFamily="34" charset="-122"/>
                <a:ea typeface="Microsoft YaHei" panose="020B0503020204020204" pitchFamily="34" charset="-122"/>
              </a:rPr>
              <a:t>，总共有</a:t>
            </a:r>
            <a:r>
              <a:rPr lang="en-US" altLang="zh-CN" sz="2400" dirty="0">
                <a:latin typeface="Microsoft YaHei" panose="020B0503020204020204" pitchFamily="34" charset="-122"/>
                <a:ea typeface="Microsoft YaHei" panose="020B0503020204020204" pitchFamily="34" charset="-122"/>
              </a:rPr>
              <a:t>1.8 </a:t>
            </a:r>
            <a:r>
              <a:rPr lang="zh-CN" altLang="en-US" sz="2400" dirty="0">
                <a:latin typeface="Microsoft YaHei" panose="020B0503020204020204" pitchFamily="34" charset="-122"/>
                <a:ea typeface="Microsoft YaHei" panose="020B0503020204020204" pitchFamily="34" charset="-122"/>
              </a:rPr>
              <a:t>万亿个参数。</a:t>
            </a:r>
            <a:r>
              <a:rPr lang="en-US" altLang="zh-CN" sz="2400" dirty="0">
                <a:latin typeface="Microsoft YaHei" panose="020B0503020204020204" pitchFamily="34" charset="-122"/>
                <a:ea typeface="Microsoft YaHei" panose="020B0503020204020204" pitchFamily="34" charset="-122"/>
              </a:rPr>
              <a:t>GPT-4</a:t>
            </a:r>
            <a:r>
              <a:rPr lang="zh-CN" altLang="en-US" sz="2400" dirty="0">
                <a:latin typeface="Microsoft YaHei" panose="020B0503020204020204" pitchFamily="34" charset="-122"/>
                <a:ea typeface="Microsoft YaHei" panose="020B0503020204020204" pitchFamily="34" charset="-122"/>
              </a:rPr>
              <a:t>使用了</a:t>
            </a:r>
            <a:r>
              <a:rPr lang="en-US" altLang="zh-CN" sz="2400" dirty="0">
                <a:latin typeface="Microsoft YaHei" panose="020B0503020204020204" pitchFamily="34" charset="-122"/>
                <a:ea typeface="Microsoft YaHei" panose="020B0503020204020204" pitchFamily="34" charset="-122"/>
              </a:rPr>
              <a:t>16 </a:t>
            </a:r>
            <a:r>
              <a:rPr lang="zh-CN" altLang="en-US" sz="2400" dirty="0">
                <a:latin typeface="Microsoft YaHei" panose="020B0503020204020204" pitchFamily="34" charset="-122"/>
                <a:ea typeface="Microsoft YaHei" panose="020B0503020204020204" pitchFamily="34" charset="-122"/>
              </a:rPr>
              <a:t>个专家，每个专家的参数约为</a:t>
            </a:r>
            <a:r>
              <a:rPr lang="en-US" altLang="zh-CN" sz="2400" dirty="0">
                <a:latin typeface="Microsoft YaHei" panose="020B0503020204020204" pitchFamily="34" charset="-122"/>
                <a:ea typeface="Microsoft YaHei" panose="020B0503020204020204" pitchFamily="34" charset="-122"/>
              </a:rPr>
              <a:t>1 110 </a:t>
            </a:r>
            <a:r>
              <a:rPr lang="zh-CN" altLang="en-US" sz="2400" dirty="0">
                <a:latin typeface="Microsoft YaHei" panose="020B0503020204020204" pitchFamily="34" charset="-122"/>
                <a:ea typeface="Microsoft YaHei" panose="020B0503020204020204" pitchFamily="34" charset="-122"/>
              </a:rPr>
              <a:t>亿，每次前向传递使用</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个专家进行路由，同时还有</a:t>
            </a:r>
            <a:r>
              <a:rPr lang="en-US" altLang="zh-CN" sz="2400" dirty="0">
                <a:latin typeface="Microsoft YaHei" panose="020B0503020204020204" pitchFamily="34" charset="-122"/>
                <a:ea typeface="Microsoft YaHei" panose="020B0503020204020204" pitchFamily="34" charset="-122"/>
              </a:rPr>
              <a:t>550 </a:t>
            </a:r>
            <a:r>
              <a:rPr lang="zh-CN" altLang="en-US" sz="2400" dirty="0">
                <a:latin typeface="Microsoft YaHei" panose="020B0503020204020204" pitchFamily="34" charset="-122"/>
                <a:ea typeface="Microsoft YaHei" panose="020B0503020204020204" pitchFamily="34" charset="-122"/>
              </a:rPr>
              <a:t>亿个共享参数用于注意力机制。</a:t>
            </a:r>
            <a:r>
              <a:rPr lang="en-US" altLang="zh-CN" sz="2400" dirty="0" err="1">
                <a:latin typeface="Microsoft YaHei" panose="020B0503020204020204" pitchFamily="34" charset="-122"/>
                <a:ea typeface="Microsoft YaHei" panose="020B0503020204020204" pitchFamily="34" charset="-122"/>
              </a:rPr>
              <a:t>MoE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架构在减少推理所需的参数量的同时，仍然可以使用更大规模的模型参数。</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CN" sz="2400" b="1" dirty="0">
                <a:solidFill>
                  <a:schemeClr val="bg1"/>
                </a:solidFill>
                <a:latin typeface="微软雅黑" panose="020B0503020204020204" pitchFamily="34" charset="-122"/>
                <a:ea typeface="微软雅黑" panose="020B0503020204020204" pitchFamily="34" charset="-122"/>
              </a:rPr>
              <a:t>实践</a:t>
            </a:r>
            <a:r>
              <a:rPr lang="zh-CN" altLang="en-US" sz="2400" b="1" dirty="0">
                <a:solidFill>
                  <a:schemeClr val="bg1"/>
                </a:solidFill>
                <a:latin typeface="微软雅黑" panose="020B0503020204020204" pitchFamily="34" charset="-122"/>
                <a:ea typeface="微软雅黑" panose="020B0503020204020204" pitchFamily="34" charset="-122"/>
              </a:rPr>
              <a:t>思考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62461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69</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3905043"/>
          </a:xfrm>
          <a:prstGeom prst="rect">
            <a:avLst/>
          </a:prstGeom>
          <a:noFill/>
        </p:spPr>
        <p:txBody>
          <a:bodyPr wrap="square">
            <a:spAutoFit/>
          </a:bodyPr>
          <a:lstStyle/>
          <a:p>
            <a:pPr algn="just">
              <a:lnSpc>
                <a:spcPct val="150000"/>
              </a:lnSpc>
            </a:pPr>
            <a:r>
              <a:rPr lang="zh-CN" altLang="en-US" sz="2400" i="0" dirty="0">
                <a:effectLst/>
                <a:latin typeface="Microsoft YaHei" panose="020B0503020204020204" pitchFamily="34" charset="-122"/>
                <a:ea typeface="Microsoft YaHei" panose="020B0503020204020204" pitchFamily="34" charset="-122"/>
              </a:rPr>
              <a:t>语言模型目标是建模自然语言的概率分布，在自然语言处理研究中具有重要的作用，是自然语言处理基础任务之一。从</a:t>
            </a:r>
            <a:r>
              <a:rPr lang="en-US" altLang="zh-CN" sz="2400" i="0" dirty="0">
                <a:effectLst/>
                <a:latin typeface="Microsoft YaHei" panose="020B0503020204020204" pitchFamily="34" charset="-122"/>
                <a:ea typeface="Microsoft YaHei" panose="020B0503020204020204" pitchFamily="34" charset="-122"/>
              </a:rPr>
              <a:t>2020</a:t>
            </a:r>
            <a:r>
              <a:rPr lang="zh-CN" altLang="en-US" sz="2400" i="0" dirty="0">
                <a:effectLst/>
                <a:latin typeface="Microsoft YaHei" panose="020B0503020204020204" pitchFamily="34" charset="-122"/>
                <a:ea typeface="Microsoft YaHei" panose="020B0503020204020204" pitchFamily="34" charset="-122"/>
              </a:rPr>
              <a:t>年</a:t>
            </a:r>
            <a:r>
              <a:rPr lang="en-US" altLang="zh-CN" sz="2400" i="0" dirty="0" err="1">
                <a:effectLst/>
                <a:latin typeface="Microsoft YaHei" panose="020B0503020204020204" pitchFamily="34" charset="-122"/>
                <a:ea typeface="Microsoft YaHei" panose="020B0503020204020204" pitchFamily="34" charset="-122"/>
              </a:rPr>
              <a:t>OpenAI</a:t>
            </a:r>
            <a:r>
              <a:rPr lang="zh-CN" altLang="en-US" sz="2400" i="0" dirty="0">
                <a:effectLst/>
                <a:latin typeface="Microsoft YaHei" panose="020B0503020204020204" pitchFamily="34" charset="-122"/>
                <a:ea typeface="Microsoft YaHei" panose="020B0503020204020204" pitchFamily="34" charset="-122"/>
              </a:rPr>
              <a:t>发布</a:t>
            </a:r>
            <a:r>
              <a:rPr lang="en-US" altLang="zh-CN" sz="2400" i="0" dirty="0">
                <a:effectLst/>
                <a:latin typeface="Microsoft YaHei" panose="020B0503020204020204" pitchFamily="34" charset="-122"/>
                <a:ea typeface="Microsoft YaHei" panose="020B0503020204020204" pitchFamily="34" charset="-122"/>
              </a:rPr>
              <a:t>GPT-3</a:t>
            </a:r>
            <a:r>
              <a:rPr lang="zh-CN" altLang="en-US" sz="2400" i="0" dirty="0">
                <a:effectLst/>
                <a:latin typeface="Microsoft YaHei" panose="020B0503020204020204" pitchFamily="34" charset="-122"/>
                <a:ea typeface="Microsoft YaHei" panose="020B0503020204020204" pitchFamily="34" charset="-122"/>
              </a:rPr>
              <a:t>开始，大语言模型研究也逐渐深入。虽然大语言模型的参数量巨大，通过有监督微调和强化学习能够完成非常多的任务，但是其基础理论也仍然离不开对语言的建模。</a:t>
            </a:r>
            <a:endParaRPr lang="en-US" altLang="zh-CN" sz="2400" i="0" dirty="0">
              <a:effectLst/>
              <a:latin typeface="Microsoft YaHei" panose="020B0503020204020204" pitchFamily="34" charset="-122"/>
              <a:ea typeface="Microsoft YaHei" panose="020B0503020204020204" pitchFamily="34" charset="-122"/>
            </a:endParaRPr>
          </a:p>
          <a:p>
            <a:pPr algn="just">
              <a:lnSpc>
                <a:spcPct val="150000"/>
              </a:lnSpc>
            </a:pPr>
            <a:endParaRPr lang="en-US" altLang="zh-CN" sz="2400" dirty="0">
              <a:latin typeface="Microsoft YaHei" panose="020B0503020204020204" pitchFamily="34" charset="-122"/>
              <a:ea typeface="Microsoft YaHei" panose="020B0503020204020204" pitchFamily="34" charset="-122"/>
            </a:endParaRPr>
          </a:p>
          <a:p>
            <a:pPr algn="just">
              <a:lnSpc>
                <a:spcPct val="150000"/>
              </a:lnSpc>
            </a:pPr>
            <a:r>
              <a:rPr lang="zh-CN" altLang="en-US" sz="2400" i="0">
                <a:effectLst/>
                <a:latin typeface="Microsoft YaHei" panose="020B0503020204020204" pitchFamily="34" charset="-122"/>
                <a:ea typeface="Microsoft YaHei" panose="020B0503020204020204" pitchFamily="34" charset="-122"/>
              </a:rPr>
              <a:t>本章介绍</a:t>
            </a:r>
            <a:r>
              <a:rPr lang="zh-CN" altLang="en-US" sz="2400" i="0" dirty="0">
                <a:effectLst/>
                <a:latin typeface="Microsoft YaHei" panose="020B0503020204020204" pitchFamily="34" charset="-122"/>
                <a:ea typeface="Microsoft YaHei" panose="020B0503020204020204" pitchFamily="34" charset="-122"/>
              </a:rPr>
              <a:t>了</a:t>
            </a:r>
            <a:r>
              <a:rPr lang="en-US" altLang="zh-CN" sz="2400" i="0" dirty="0">
                <a:effectLst/>
                <a:latin typeface="Microsoft YaHei" panose="020B0503020204020204" pitchFamily="34" charset="-122"/>
                <a:ea typeface="Microsoft YaHei" panose="020B0503020204020204" pitchFamily="34" charset="-122"/>
              </a:rPr>
              <a:t>Transformer</a:t>
            </a:r>
            <a:r>
              <a:rPr lang="zh-CN" altLang="en-US" sz="2400" i="0" dirty="0">
                <a:effectLst/>
                <a:latin typeface="Microsoft YaHei" panose="020B0503020204020204" pitchFamily="34" charset="-122"/>
                <a:ea typeface="Microsoft YaHei" panose="020B0503020204020204" pitchFamily="34" charset="-122"/>
              </a:rPr>
              <a:t>结构，并在此基础上介绍生成式预训练语言模型</a:t>
            </a:r>
            <a:r>
              <a:rPr lang="en-US" altLang="zh-CN" sz="2400" i="0" dirty="0">
                <a:effectLst/>
                <a:latin typeface="Microsoft YaHei" panose="020B0503020204020204" pitchFamily="34" charset="-122"/>
                <a:ea typeface="Microsoft YaHei" panose="020B0503020204020204" pitchFamily="34" charset="-122"/>
              </a:rPr>
              <a:t>GPT</a:t>
            </a:r>
            <a:r>
              <a:rPr lang="zh-CN" altLang="en-US" sz="2400" i="0" dirty="0">
                <a:effectLst/>
                <a:latin typeface="Microsoft YaHei" panose="020B0503020204020204" pitchFamily="34" charset="-122"/>
                <a:ea typeface="Microsoft YaHei" panose="020B0503020204020204" pitchFamily="34" charset="-122"/>
              </a:rPr>
              <a:t>、大语言模型网络结构和注意力机制优化以及相关实践。</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787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Transformer </a:t>
            </a:r>
            <a:r>
              <a:rPr lang="zh-CN" altLang="en-US" sz="2400" b="1" dirty="0">
                <a:solidFill>
                  <a:schemeClr val="bg1"/>
                </a:solidFill>
                <a:latin typeface="微软雅黑" panose="020B0503020204020204" pitchFamily="34" charset="-122"/>
                <a:ea typeface="微软雅黑" panose="020B0503020204020204" pitchFamily="34" charset="-122"/>
              </a:rPr>
              <a:t>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2552203B-1058-A6D9-A382-60E4C85E7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1237774"/>
            <a:ext cx="5872348" cy="5288878"/>
          </a:xfrm>
          <a:prstGeom prst="rect">
            <a:avLst/>
          </a:prstGeom>
        </p:spPr>
      </p:pic>
      <p:sp>
        <p:nvSpPr>
          <p:cNvPr id="3" name="TextBox 2">
            <a:extLst>
              <a:ext uri="{FF2B5EF4-FFF2-40B4-BE49-F238E27FC236}">
                <a16:creationId xmlns:a16="http://schemas.microsoft.com/office/drawing/2014/main" id="{3C3BBA29-69FA-4218-D8C0-DD9F83DAFF97}"/>
              </a:ext>
            </a:extLst>
          </p:cNvPr>
          <p:cNvSpPr txBox="1"/>
          <p:nvPr/>
        </p:nvSpPr>
        <p:spPr>
          <a:xfrm>
            <a:off x="5878698" y="1237774"/>
            <a:ext cx="6302425" cy="5023619"/>
          </a:xfrm>
          <a:prstGeom prst="rect">
            <a:avLst/>
          </a:prstGeom>
          <a:noFill/>
        </p:spPr>
        <p:txBody>
          <a:bodyPr wrap="square" rtlCol="0">
            <a:spAutoFit/>
          </a:bodyPr>
          <a:lstStyle/>
          <a:p>
            <a:pPr marL="285750" indent="-285750">
              <a:lnSpc>
                <a:spcPct val="125000"/>
              </a:lnSpc>
              <a:spcBef>
                <a:spcPts val="1200"/>
              </a:spcBef>
              <a:buFont typeface="Arial" panose="020B0604020202020204" pitchFamily="34" charset="0"/>
              <a:buChar char="•"/>
            </a:pPr>
            <a:r>
              <a:rPr lang="zh-CN" altLang="en-US" b="1" dirty="0">
                <a:solidFill>
                  <a:srgbClr val="0070C0"/>
                </a:solidFill>
                <a:effectLst/>
                <a:latin typeface="Microsoft YaHei" panose="020B0503020204020204" pitchFamily="34" charset="-122"/>
                <a:ea typeface="Microsoft YaHei" panose="020B0503020204020204" pitchFamily="34" charset="-122"/>
              </a:rPr>
              <a:t>注意力层：</a:t>
            </a:r>
            <a:r>
              <a:rPr lang="zh-CN" altLang="en-US" dirty="0">
                <a:effectLst/>
                <a:latin typeface="Microsoft YaHei" panose="020B0503020204020204" pitchFamily="34" charset="-122"/>
                <a:ea typeface="Microsoft YaHei" panose="020B0503020204020204" pitchFamily="34" charset="-122"/>
              </a:rPr>
              <a:t>使用多头注意力（</a:t>
            </a:r>
            <a:r>
              <a:rPr lang="en-US" dirty="0">
                <a:effectLst/>
                <a:latin typeface="Microsoft YaHei" panose="020B0503020204020204" pitchFamily="34" charset="-122"/>
                <a:ea typeface="Microsoft YaHei" panose="020B0503020204020204" pitchFamily="34" charset="-122"/>
              </a:rPr>
              <a:t>Multi-Head Attention）</a:t>
            </a:r>
            <a:r>
              <a:rPr lang="zh-CN" altLang="en-US" dirty="0">
                <a:effectLst/>
                <a:latin typeface="Microsoft YaHei" panose="020B0503020204020204" pitchFamily="34" charset="-122"/>
                <a:ea typeface="Microsoft YaHei" panose="020B0503020204020204" pitchFamily="34" charset="-122"/>
              </a:rPr>
              <a:t>机制整合上下文语义，它使得序列中任意两个单词之间的依赖关系可以直接被建模而不基于传统的循环结构，从而更好地解决文本的长程依赖问题。</a:t>
            </a:r>
            <a:endParaRPr lang="en-US" altLang="zh-CN" dirty="0">
              <a:effectLst/>
              <a:latin typeface="Microsoft YaHei" panose="020B0503020204020204" pitchFamily="34" charset="-122"/>
              <a:ea typeface="Microsoft YaHei" panose="020B0503020204020204" pitchFamily="34" charset="-122"/>
            </a:endParaRPr>
          </a:p>
          <a:p>
            <a:pPr marL="285750" indent="-285750">
              <a:lnSpc>
                <a:spcPct val="125000"/>
              </a:lnSpc>
              <a:spcBef>
                <a:spcPts val="1200"/>
              </a:spcBef>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位置感知前馈层（</a:t>
            </a:r>
            <a:r>
              <a:rPr lang="en-US" altLang="zh-CN" b="1" dirty="0">
                <a:solidFill>
                  <a:srgbClr val="0070C0"/>
                </a:solidFill>
                <a:latin typeface="Microsoft YaHei" panose="020B0503020204020204" pitchFamily="34" charset="-122"/>
                <a:ea typeface="Microsoft YaHei" panose="020B0503020204020204" pitchFamily="34" charset="-122"/>
              </a:rPr>
              <a:t>Position-wise FFN</a:t>
            </a:r>
            <a:r>
              <a:rPr lang="zh-CN" altLang="en-US" b="1" dirty="0">
                <a:solidFill>
                  <a:srgbClr val="0070C0"/>
                </a:solidFill>
                <a:latin typeface="Microsoft YaHei" panose="020B0503020204020204" pitchFamily="34" charset="-122"/>
                <a:ea typeface="Microsoft YaHei" panose="020B0503020204020204" pitchFamily="34" charset="-122"/>
              </a:rPr>
              <a:t>）：</a:t>
            </a:r>
            <a:r>
              <a:rPr lang="zh-CN" altLang="en-US" dirty="0">
                <a:effectLst/>
                <a:latin typeface="Microsoft YaHei" panose="020B0503020204020204" pitchFamily="34" charset="-122"/>
                <a:ea typeface="Microsoft YaHei" panose="020B0503020204020204" pitchFamily="34" charset="-122"/>
              </a:rPr>
              <a:t>通过全连接层对输入文本序列中的每个单词表示进行更复杂的变换。</a:t>
            </a:r>
          </a:p>
          <a:p>
            <a:pPr marL="285750" indent="-285750">
              <a:lnSpc>
                <a:spcPct val="125000"/>
              </a:lnSpc>
              <a:spcBef>
                <a:spcPts val="1200"/>
              </a:spcBef>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残差连接：</a:t>
            </a:r>
            <a:r>
              <a:rPr lang="zh-CN" altLang="en-US" dirty="0">
                <a:effectLst/>
                <a:latin typeface="Microsoft YaHei" panose="020B0503020204020204" pitchFamily="34" charset="-122"/>
                <a:ea typeface="Microsoft YaHei" panose="020B0503020204020204" pitchFamily="34" charset="-122"/>
              </a:rPr>
              <a:t>对应图中的</a:t>
            </a:r>
            <a:r>
              <a:rPr lang="en-US" altLang="zh-CN" dirty="0">
                <a:effectLst/>
                <a:latin typeface="Microsoft YaHei" panose="020B0503020204020204" pitchFamily="34" charset="-122"/>
                <a:ea typeface="Microsoft YaHei" panose="020B0503020204020204" pitchFamily="34" charset="-122"/>
              </a:rPr>
              <a:t>Add </a:t>
            </a:r>
            <a:r>
              <a:rPr lang="zh-CN" altLang="en-US" dirty="0">
                <a:effectLst/>
                <a:latin typeface="Microsoft YaHei" panose="020B0503020204020204" pitchFamily="34" charset="-122"/>
                <a:ea typeface="Microsoft YaHei" panose="020B0503020204020204" pitchFamily="34" charset="-122"/>
              </a:rPr>
              <a:t>部分。它是一条分别作用在上述两个子层中的直连通路，被用于连接两个子层的输入与输出，使信息流动更高效，有利于模型的优化。</a:t>
            </a:r>
          </a:p>
          <a:p>
            <a:pPr marL="285750" indent="-285750">
              <a:lnSpc>
                <a:spcPct val="125000"/>
              </a:lnSpc>
              <a:spcBef>
                <a:spcPts val="1200"/>
              </a:spcBef>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层归一化：</a:t>
            </a:r>
            <a:r>
              <a:rPr lang="zh-CN" altLang="en-US" dirty="0">
                <a:effectLst/>
                <a:latin typeface="Microsoft YaHei" panose="020B0503020204020204" pitchFamily="34" charset="-122"/>
                <a:ea typeface="Microsoft YaHei" panose="020B0503020204020204" pitchFamily="34" charset="-122"/>
              </a:rPr>
              <a:t>对应图中的</a:t>
            </a:r>
            <a:r>
              <a:rPr lang="en-US" altLang="zh-CN" dirty="0">
                <a:effectLst/>
                <a:latin typeface="Microsoft YaHei" panose="020B0503020204020204" pitchFamily="34" charset="-122"/>
                <a:ea typeface="Microsoft YaHei" panose="020B0503020204020204" pitchFamily="34" charset="-122"/>
              </a:rPr>
              <a:t>Norm </a:t>
            </a:r>
            <a:r>
              <a:rPr lang="zh-CN" altLang="en-US" dirty="0">
                <a:effectLst/>
                <a:latin typeface="Microsoft YaHei" panose="020B0503020204020204" pitchFamily="34" charset="-122"/>
                <a:ea typeface="Microsoft YaHei" panose="020B0503020204020204" pitchFamily="34" charset="-122"/>
              </a:rPr>
              <a:t>部分。它作用于上述两个子层的输出表示序列，对表示序列进行层归一化操作，同样起到稳定优化的作用。</a:t>
            </a:r>
          </a:p>
          <a:p>
            <a:pPr marL="285750" indent="-285750">
              <a:lnSpc>
                <a:spcPct val="125000"/>
              </a:lnSpc>
              <a:buFont typeface="Arial" panose="020B0604020202020204" pitchFamily="34" charset="0"/>
              <a:buChar char="•"/>
            </a:pP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9620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047769"/>
            <a:ext cx="11195049" cy="458984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对于输入文本序列，先通过</a:t>
            </a:r>
            <a:r>
              <a:rPr lang="zh-CN" altLang="en-US" sz="2400" b="1" dirty="0">
                <a:solidFill>
                  <a:srgbClr val="0070C0"/>
                </a:solidFill>
                <a:latin typeface="Microsoft YaHei" panose="020B0503020204020204" pitchFamily="34" charset="-122"/>
                <a:ea typeface="Microsoft YaHei" panose="020B0503020204020204" pitchFamily="34" charset="-122"/>
              </a:rPr>
              <a:t>输入嵌入层（</a:t>
            </a:r>
            <a:r>
              <a:rPr lang="en-US" sz="2400" b="1" dirty="0">
                <a:solidFill>
                  <a:srgbClr val="0070C0"/>
                </a:solidFill>
                <a:latin typeface="Microsoft YaHei" panose="020B0503020204020204" pitchFamily="34" charset="-122"/>
                <a:ea typeface="Microsoft YaHei" panose="020B0503020204020204" pitchFamily="34" charset="-122"/>
              </a:rPr>
              <a:t>Input Embedding）</a:t>
            </a:r>
            <a:r>
              <a:rPr lang="zh-CN" altLang="en-US" sz="2400" dirty="0">
                <a:latin typeface="Microsoft YaHei" panose="020B0503020204020204" pitchFamily="34" charset="-122"/>
                <a:ea typeface="Microsoft YaHei" panose="020B0503020204020204" pitchFamily="34" charset="-122"/>
              </a:rPr>
              <a:t>将每个单词转换为其相对应的向量表示。通常，直接对每个单词创建一个向量表示。</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a:t>
            </a:r>
            <a:r>
              <a:rPr lang="en-US" altLang="zh-CN" sz="2400" dirty="0">
                <a:latin typeface="Microsoft YaHei" panose="020B0503020204020204" pitchFamily="34" charset="-122"/>
                <a:ea typeface="Microsoft YaHei" panose="020B0503020204020204" pitchFamily="34" charset="-122"/>
              </a:rPr>
              <a:t>Transformer</a:t>
            </a:r>
            <a:r>
              <a:rPr lang="zh-CN" altLang="en-US" sz="2400" dirty="0">
                <a:latin typeface="Microsoft YaHei" panose="020B0503020204020204" pitchFamily="34" charset="-122"/>
                <a:ea typeface="Microsoft YaHei" panose="020B0503020204020204" pitchFamily="34" charset="-122"/>
              </a:rPr>
              <a:t>结构不再使用基于循环的方式建模文本输入，序列中不再有任何信息能够提示模型单词之间的相对位置关系。在送入编码器端建模其上下文语义之前，一个非常重要的操作是在词嵌入中加入</a:t>
            </a:r>
            <a:r>
              <a:rPr lang="zh-CN" altLang="en-US" sz="2400" b="1" dirty="0">
                <a:solidFill>
                  <a:srgbClr val="0070C0"/>
                </a:solidFill>
                <a:latin typeface="Microsoft YaHei" panose="020B0503020204020204" pitchFamily="34" charset="-122"/>
                <a:ea typeface="Microsoft YaHei" panose="020B0503020204020204" pitchFamily="34" charset="-122"/>
              </a:rPr>
              <a:t>位置编码（</a:t>
            </a:r>
            <a:r>
              <a:rPr lang="en-US" altLang="zh-CN" sz="2400" b="1" dirty="0">
                <a:solidFill>
                  <a:srgbClr val="0070C0"/>
                </a:solidFill>
                <a:latin typeface="Microsoft YaHei" panose="020B0503020204020204" pitchFamily="34" charset="-122"/>
                <a:ea typeface="Microsoft YaHei" panose="020B0503020204020204" pitchFamily="34" charset="-122"/>
              </a:rPr>
              <a:t>Positional Encoding</a:t>
            </a:r>
            <a:r>
              <a:rPr lang="zh-CN" altLang="en-US" sz="2400" b="1" dirty="0">
                <a:solidFill>
                  <a:srgbClr val="0070C0"/>
                </a:solidFill>
                <a:latin typeface="Microsoft YaHei" panose="020B0503020204020204" pitchFamily="34" charset="-122"/>
                <a:ea typeface="Microsoft YaHei" panose="020B0503020204020204" pitchFamily="34" charset="-122"/>
              </a:rPr>
              <a:t>）</a:t>
            </a:r>
            <a:endParaRPr lang="en-US" altLang="zh-CN" sz="2400" b="1" dirty="0">
              <a:solidFill>
                <a:srgbClr val="0070C0"/>
              </a:solidFill>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序列中每一个单词所在的位置都对应一个向量。这一向量会与单词表示对应相加并送入后续模块中做进一步处理。在训练过程中，模型会自动地学习到如何利用这部分位置信息。</a:t>
            </a: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为了得到不同位置所对应的编码，</a:t>
            </a:r>
            <a:r>
              <a:rPr lang="en-US" sz="2000" dirty="0">
                <a:latin typeface="Microsoft YaHei" panose="020B0503020204020204" pitchFamily="34" charset="-122"/>
                <a:ea typeface="Microsoft YaHei" panose="020B0503020204020204" pitchFamily="34" charset="-122"/>
              </a:rPr>
              <a:t>Transformer </a:t>
            </a:r>
            <a:r>
              <a:rPr lang="zh-CN" altLang="en-US" sz="2000" dirty="0">
                <a:latin typeface="Microsoft YaHei" panose="020B0503020204020204" pitchFamily="34" charset="-122"/>
                <a:ea typeface="Microsoft YaHei" panose="020B0503020204020204" pitchFamily="34" charset="-122"/>
              </a:rPr>
              <a:t>结构使用不同频率的正余弦函数，如下所示：</a:t>
            </a:r>
          </a:p>
          <a:p>
            <a:pPr algn="just">
              <a:lnSpc>
                <a:spcPct val="125000"/>
              </a:lnSpc>
              <a:spcBef>
                <a:spcPts val="1200"/>
              </a:spcBef>
            </a:pPr>
            <a:endParaRPr lang="zh-CN" altLang="en-US"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嵌入表示层</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4A8F4720-F082-7790-433B-1913B67A34B8}"/>
              </a:ext>
            </a:extLst>
          </p:cNvPr>
          <p:cNvSpPr txBox="1"/>
          <p:nvPr/>
        </p:nvSpPr>
        <p:spPr>
          <a:xfrm>
            <a:off x="700448" y="6219843"/>
            <a:ext cx="10559326" cy="369332"/>
          </a:xfrm>
          <a:prstGeom prst="rect">
            <a:avLst/>
          </a:prstGeom>
          <a:noFill/>
        </p:spPr>
        <p:txBody>
          <a:bodyPr wrap="square">
            <a:spAutoFit/>
          </a:bodyPr>
          <a:lstStyle/>
          <a:p>
            <a:r>
              <a:rPr lang="en-US" dirty="0">
                <a:latin typeface="Microsoft YaHei" panose="020B0503020204020204" pitchFamily="34" charset="-122"/>
                <a:ea typeface="Microsoft YaHei" panose="020B0503020204020204" pitchFamily="34" charset="-122"/>
              </a:rPr>
              <a:t>POS</a:t>
            </a:r>
            <a:r>
              <a:rPr lang="zh-CN" altLang="en-US" dirty="0">
                <a:latin typeface="Microsoft YaHei" panose="020B0503020204020204" pitchFamily="34" charset="-122"/>
                <a:ea typeface="Microsoft YaHei" panose="020B0503020204020204" pitchFamily="34" charset="-122"/>
              </a:rPr>
              <a:t>表示单词所在的位置，</a:t>
            </a:r>
            <a:r>
              <a:rPr lang="en-US" altLang="zh-CN" dirty="0">
                <a:latin typeface="Microsoft YaHei" panose="020B0503020204020204" pitchFamily="34" charset="-122"/>
                <a:ea typeface="Microsoft YaHei" panose="020B0503020204020204" pitchFamily="34" charset="-122"/>
              </a:rPr>
              <a:t>2</a:t>
            </a:r>
            <a:r>
              <a:rPr lang="en-US" dirty="0">
                <a:latin typeface="Microsoft YaHei" panose="020B0503020204020204" pitchFamily="34" charset="-122"/>
                <a:ea typeface="Microsoft YaHei" panose="020B0503020204020204" pitchFamily="34" charset="-122"/>
              </a:rPr>
              <a:t>i </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2</a:t>
            </a:r>
            <a:r>
              <a:rPr lang="en-US" dirty="0">
                <a:latin typeface="Microsoft YaHei" panose="020B0503020204020204" pitchFamily="34" charset="-122"/>
                <a:ea typeface="Microsoft YaHei" panose="020B0503020204020204" pitchFamily="34" charset="-122"/>
              </a:rPr>
              <a:t>i+1 </a:t>
            </a:r>
            <a:r>
              <a:rPr lang="zh-CN" altLang="en-US" dirty="0">
                <a:latin typeface="Microsoft YaHei" panose="020B0503020204020204" pitchFamily="34" charset="-122"/>
                <a:ea typeface="Microsoft YaHei" panose="020B0503020204020204" pitchFamily="34" charset="-122"/>
              </a:rPr>
              <a:t>表示位置编码向量中的对应维度，</a:t>
            </a:r>
            <a:r>
              <a:rPr lang="en-US" dirty="0">
                <a:latin typeface="Microsoft YaHei" panose="020B0503020204020204" pitchFamily="34" charset="-122"/>
                <a:ea typeface="Microsoft YaHei" panose="020B0503020204020204" pitchFamily="34" charset="-122"/>
              </a:rPr>
              <a:t>d </a:t>
            </a:r>
            <a:r>
              <a:rPr lang="zh-CN" altLang="en-US" dirty="0">
                <a:latin typeface="Microsoft YaHei" panose="020B0503020204020204" pitchFamily="34" charset="-122"/>
                <a:ea typeface="Microsoft YaHei" panose="020B0503020204020204" pitchFamily="34" charset="-122"/>
              </a:rPr>
              <a:t>则对应位置编码的总维度</a:t>
            </a:r>
          </a:p>
        </p:txBody>
      </p:sp>
      <p:pic>
        <p:nvPicPr>
          <p:cNvPr id="4" name="Picture 3">
            <a:extLst>
              <a:ext uri="{FF2B5EF4-FFF2-40B4-BE49-F238E27FC236}">
                <a16:creationId xmlns:a16="http://schemas.microsoft.com/office/drawing/2014/main" id="{5B81458F-A670-4B03-AC24-FB5E32CE9C57}"/>
              </a:ext>
            </a:extLst>
          </p:cNvPr>
          <p:cNvPicPr>
            <a:picLocks noChangeAspect="1"/>
          </p:cNvPicPr>
          <p:nvPr/>
        </p:nvPicPr>
        <p:blipFill>
          <a:blip r:embed="rId3"/>
          <a:stretch>
            <a:fillRect/>
          </a:stretch>
        </p:blipFill>
        <p:spPr>
          <a:xfrm>
            <a:off x="4091439" y="5096416"/>
            <a:ext cx="3777343" cy="1082397"/>
          </a:xfrm>
          <a:prstGeom prst="rect">
            <a:avLst/>
          </a:prstGeom>
        </p:spPr>
      </p:pic>
    </p:spTree>
    <p:extLst>
      <p:ext uri="{BB962C8B-B14F-4D97-AF65-F5344CB8AC3E}">
        <p14:creationId xmlns:p14="http://schemas.microsoft.com/office/powerpoint/2010/main" val="162395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嵌入表示层</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4" name="Picture 13">
            <a:extLst>
              <a:ext uri="{FF2B5EF4-FFF2-40B4-BE49-F238E27FC236}">
                <a16:creationId xmlns:a16="http://schemas.microsoft.com/office/drawing/2014/main" id="{16D6FEA4-C116-4BB5-D545-99DBACCD7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362985"/>
            <a:ext cx="7772400" cy="4025208"/>
          </a:xfrm>
          <a:prstGeom prst="rect">
            <a:avLst/>
          </a:prstGeom>
        </p:spPr>
      </p:pic>
      <p:pic>
        <p:nvPicPr>
          <p:cNvPr id="16" name="Picture 15">
            <a:extLst>
              <a:ext uri="{FF2B5EF4-FFF2-40B4-BE49-F238E27FC236}">
                <a16:creationId xmlns:a16="http://schemas.microsoft.com/office/drawing/2014/main" id="{49D88F8C-E5F3-DF9B-7746-00BE7B0C5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5323250"/>
            <a:ext cx="7772400" cy="301255"/>
          </a:xfrm>
          <a:prstGeom prst="rect">
            <a:avLst/>
          </a:prstGeom>
        </p:spPr>
      </p:pic>
    </p:spTree>
    <p:extLst>
      <p:ext uri="{BB962C8B-B14F-4D97-AF65-F5344CB8AC3E}">
        <p14:creationId xmlns:p14="http://schemas.microsoft.com/office/powerpoint/2010/main" val="2378031489"/>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5001</TotalTime>
  <Pages>0</Pages>
  <Words>5554</Words>
  <Characters>0</Characters>
  <Application>Microsoft Macintosh PowerPoint</Application>
  <DocSecurity>0</DocSecurity>
  <PresentationFormat>Widescreen</PresentationFormat>
  <Lines>0</Lines>
  <Paragraphs>476</Paragraphs>
  <Slides>69</Slides>
  <Notes>62</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69</vt:i4>
      </vt:variant>
    </vt:vector>
  </HeadingPairs>
  <TitlesOfParts>
    <vt:vector size="87" baseType="lpstr">
      <vt:lpstr>Microsoft YaHei</vt:lpstr>
      <vt:lpstr>Microsoft YaHei</vt:lpstr>
      <vt:lpstr>Arial</vt:lpstr>
      <vt:lpstr>Calibri</vt:lpstr>
      <vt:lpstr>Calibri Light</vt:lpstr>
      <vt:lpstr>Helvetica</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242</cp:revision>
  <dcterms:created xsi:type="dcterms:W3CDTF">2015-08-12T02:06:50Z</dcterms:created>
  <dcterms:modified xsi:type="dcterms:W3CDTF">2023-11-13T11:51:20Z</dcterms:modified>
  <cp:category/>
</cp:coreProperties>
</file>