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111"/>
  </p:notesMasterIdLst>
  <p:sldIdLst>
    <p:sldId id="1118" r:id="rId13"/>
    <p:sldId id="1114" r:id="rId14"/>
    <p:sldId id="258" r:id="rId15"/>
    <p:sldId id="1612" r:id="rId16"/>
    <p:sldId id="1115" r:id="rId17"/>
    <p:sldId id="1613" r:id="rId18"/>
    <p:sldId id="1614" r:id="rId19"/>
    <p:sldId id="1615" r:id="rId20"/>
    <p:sldId id="1616" r:id="rId21"/>
    <p:sldId id="1617" r:id="rId22"/>
    <p:sldId id="1618" r:id="rId23"/>
    <p:sldId id="1620" r:id="rId24"/>
    <p:sldId id="1619" r:id="rId25"/>
    <p:sldId id="1621" r:id="rId26"/>
    <p:sldId id="1622" r:id="rId27"/>
    <p:sldId id="1623" r:id="rId28"/>
    <p:sldId id="1624" r:id="rId29"/>
    <p:sldId id="1625" r:id="rId30"/>
    <p:sldId id="1626" r:id="rId31"/>
    <p:sldId id="1627" r:id="rId32"/>
    <p:sldId id="1629" r:id="rId33"/>
    <p:sldId id="1628" r:id="rId34"/>
    <p:sldId id="1630" r:id="rId35"/>
    <p:sldId id="1631" r:id="rId36"/>
    <p:sldId id="1632" r:id="rId37"/>
    <p:sldId id="1633" r:id="rId38"/>
    <p:sldId id="1634" r:id="rId39"/>
    <p:sldId id="1635" r:id="rId40"/>
    <p:sldId id="1636" r:id="rId41"/>
    <p:sldId id="1637" r:id="rId42"/>
    <p:sldId id="1638" r:id="rId43"/>
    <p:sldId id="1639" r:id="rId44"/>
    <p:sldId id="1640" r:id="rId45"/>
    <p:sldId id="1641" r:id="rId46"/>
    <p:sldId id="1642" r:id="rId47"/>
    <p:sldId id="1643" r:id="rId48"/>
    <p:sldId id="1644" r:id="rId49"/>
    <p:sldId id="1645" r:id="rId50"/>
    <p:sldId id="1646" r:id="rId51"/>
    <p:sldId id="1647" r:id="rId52"/>
    <p:sldId id="1648" r:id="rId53"/>
    <p:sldId id="1649" r:id="rId54"/>
    <p:sldId id="1650" r:id="rId55"/>
    <p:sldId id="1651" r:id="rId56"/>
    <p:sldId id="1652" r:id="rId57"/>
    <p:sldId id="1653" r:id="rId58"/>
    <p:sldId id="1654" r:id="rId59"/>
    <p:sldId id="1655" r:id="rId60"/>
    <p:sldId id="1656" r:id="rId61"/>
    <p:sldId id="1657" r:id="rId62"/>
    <p:sldId id="1658" r:id="rId63"/>
    <p:sldId id="1659" r:id="rId64"/>
    <p:sldId id="1660" r:id="rId65"/>
    <p:sldId id="1661" r:id="rId66"/>
    <p:sldId id="1662" r:id="rId67"/>
    <p:sldId id="1663" r:id="rId68"/>
    <p:sldId id="1664" r:id="rId69"/>
    <p:sldId id="1665" r:id="rId70"/>
    <p:sldId id="1666" r:id="rId71"/>
    <p:sldId id="1667" r:id="rId72"/>
    <p:sldId id="1668" r:id="rId73"/>
    <p:sldId id="1669" r:id="rId74"/>
    <p:sldId id="1670" r:id="rId75"/>
    <p:sldId id="1671" r:id="rId76"/>
    <p:sldId id="1672" r:id="rId77"/>
    <p:sldId id="1673" r:id="rId78"/>
    <p:sldId id="1674" r:id="rId79"/>
    <p:sldId id="1675" r:id="rId80"/>
    <p:sldId id="1676" r:id="rId81"/>
    <p:sldId id="1677" r:id="rId82"/>
    <p:sldId id="1678" r:id="rId83"/>
    <p:sldId id="1679" r:id="rId84"/>
    <p:sldId id="1680" r:id="rId85"/>
    <p:sldId id="1681" r:id="rId86"/>
    <p:sldId id="1682" r:id="rId87"/>
    <p:sldId id="1683" r:id="rId88"/>
    <p:sldId id="1684" r:id="rId89"/>
    <p:sldId id="1685" r:id="rId90"/>
    <p:sldId id="1686" r:id="rId91"/>
    <p:sldId id="1687" r:id="rId92"/>
    <p:sldId id="1688" r:id="rId93"/>
    <p:sldId id="1689" r:id="rId94"/>
    <p:sldId id="1690" r:id="rId95"/>
    <p:sldId id="1691" r:id="rId96"/>
    <p:sldId id="1692" r:id="rId97"/>
    <p:sldId id="1693" r:id="rId98"/>
    <p:sldId id="1694" r:id="rId99"/>
    <p:sldId id="1695" r:id="rId100"/>
    <p:sldId id="1696" r:id="rId101"/>
    <p:sldId id="1697" r:id="rId102"/>
    <p:sldId id="1698" r:id="rId103"/>
    <p:sldId id="1699" r:id="rId104"/>
    <p:sldId id="1700" r:id="rId105"/>
    <p:sldId id="1702" r:id="rId106"/>
    <p:sldId id="1701" r:id="rId107"/>
    <p:sldId id="1703" r:id="rId108"/>
    <p:sldId id="1704" r:id="rId109"/>
    <p:sldId id="295" r:id="rId110"/>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 Zhang" initials="QZ" lastIdx="1" clrIdx="0">
    <p:extLst>
      <p:ext uri="{19B8F6BF-5375-455C-9EA6-DF929625EA0E}">
        <p15:presenceInfo xmlns:p15="http://schemas.microsoft.com/office/powerpoint/2012/main" userId="105b2ed83e818a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6"/>
    <p:restoredTop sz="83089"/>
  </p:normalViewPr>
  <p:slideViewPr>
    <p:cSldViewPr snapToGrid="0">
      <p:cViewPr varScale="1">
        <p:scale>
          <a:sx n="108" d="100"/>
          <a:sy n="108" d="100"/>
        </p:scale>
        <p:origin x="1184" y="184"/>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commentAuthors" Target="commentAuthors.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presProps" Target="presProps.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theme" Target="theme/theme1.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2023/11/13</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a:t>
            </a:fld>
            <a:endParaRPr lang="en-CN"/>
          </a:p>
        </p:txBody>
      </p:sp>
    </p:spTree>
    <p:extLst>
      <p:ext uri="{BB962C8B-B14F-4D97-AF65-F5344CB8AC3E}">
        <p14:creationId xmlns:p14="http://schemas.microsoft.com/office/powerpoint/2010/main" val="10417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124364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15</a:t>
            </a:fld>
            <a:endParaRPr lang="en-CN"/>
          </a:p>
        </p:txBody>
      </p:sp>
    </p:spTree>
    <p:extLst>
      <p:ext uri="{BB962C8B-B14F-4D97-AF65-F5344CB8AC3E}">
        <p14:creationId xmlns:p14="http://schemas.microsoft.com/office/powerpoint/2010/main" val="3647150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16</a:t>
            </a:fld>
            <a:endParaRPr lang="en-CN"/>
          </a:p>
        </p:txBody>
      </p:sp>
    </p:spTree>
    <p:extLst>
      <p:ext uri="{BB962C8B-B14F-4D97-AF65-F5344CB8AC3E}">
        <p14:creationId xmlns:p14="http://schemas.microsoft.com/office/powerpoint/2010/main" val="223396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1369394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3676371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19</a:t>
            </a:fld>
            <a:endParaRPr lang="en-CN"/>
          </a:p>
        </p:txBody>
      </p:sp>
    </p:spTree>
    <p:extLst>
      <p:ext uri="{BB962C8B-B14F-4D97-AF65-F5344CB8AC3E}">
        <p14:creationId xmlns:p14="http://schemas.microsoft.com/office/powerpoint/2010/main" val="295087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20</a:t>
            </a:fld>
            <a:endParaRPr lang="en-CN"/>
          </a:p>
        </p:txBody>
      </p:sp>
    </p:spTree>
    <p:extLst>
      <p:ext uri="{BB962C8B-B14F-4D97-AF65-F5344CB8AC3E}">
        <p14:creationId xmlns:p14="http://schemas.microsoft.com/office/powerpoint/2010/main" val="933984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21</a:t>
            </a:fld>
            <a:endParaRPr lang="en-CN"/>
          </a:p>
        </p:txBody>
      </p:sp>
    </p:spTree>
    <p:extLst>
      <p:ext uri="{BB962C8B-B14F-4D97-AF65-F5344CB8AC3E}">
        <p14:creationId xmlns:p14="http://schemas.microsoft.com/office/powerpoint/2010/main" val="3156742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22</a:t>
            </a:fld>
            <a:endParaRPr lang="en-CN"/>
          </a:p>
        </p:txBody>
      </p:sp>
    </p:spTree>
    <p:extLst>
      <p:ext uri="{BB962C8B-B14F-4D97-AF65-F5344CB8AC3E}">
        <p14:creationId xmlns:p14="http://schemas.microsoft.com/office/powerpoint/2010/main" val="909433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176040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386511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24</a:t>
            </a:fld>
            <a:endParaRPr lang="en-CN"/>
          </a:p>
        </p:txBody>
      </p:sp>
    </p:spTree>
    <p:extLst>
      <p:ext uri="{BB962C8B-B14F-4D97-AF65-F5344CB8AC3E}">
        <p14:creationId xmlns:p14="http://schemas.microsoft.com/office/powerpoint/2010/main" val="3257118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2038684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26</a:t>
            </a:fld>
            <a:endParaRPr lang="en-CN"/>
          </a:p>
        </p:txBody>
      </p:sp>
    </p:spTree>
    <p:extLst>
      <p:ext uri="{BB962C8B-B14F-4D97-AF65-F5344CB8AC3E}">
        <p14:creationId xmlns:p14="http://schemas.microsoft.com/office/powerpoint/2010/main" val="3478501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27</a:t>
            </a:fld>
            <a:endParaRPr lang="en-CN"/>
          </a:p>
        </p:txBody>
      </p:sp>
    </p:spTree>
    <p:extLst>
      <p:ext uri="{BB962C8B-B14F-4D97-AF65-F5344CB8AC3E}">
        <p14:creationId xmlns:p14="http://schemas.microsoft.com/office/powerpoint/2010/main" val="3644392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3959518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29</a:t>
            </a:fld>
            <a:endParaRPr lang="en-CN"/>
          </a:p>
        </p:txBody>
      </p:sp>
    </p:spTree>
    <p:extLst>
      <p:ext uri="{BB962C8B-B14F-4D97-AF65-F5344CB8AC3E}">
        <p14:creationId xmlns:p14="http://schemas.microsoft.com/office/powerpoint/2010/main" val="965871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4035741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31</a:t>
            </a:fld>
            <a:endParaRPr lang="en-CN"/>
          </a:p>
        </p:txBody>
      </p:sp>
    </p:spTree>
    <p:extLst>
      <p:ext uri="{BB962C8B-B14F-4D97-AF65-F5344CB8AC3E}">
        <p14:creationId xmlns:p14="http://schemas.microsoft.com/office/powerpoint/2010/main" val="2050788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2392609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33</a:t>
            </a:fld>
            <a:endParaRPr lang="en-CN"/>
          </a:p>
        </p:txBody>
      </p:sp>
    </p:spTree>
    <p:extLst>
      <p:ext uri="{BB962C8B-B14F-4D97-AF65-F5344CB8AC3E}">
        <p14:creationId xmlns:p14="http://schemas.microsoft.com/office/powerpoint/2010/main" val="22850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764554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34</a:t>
            </a:fld>
            <a:endParaRPr lang="en-CN"/>
          </a:p>
        </p:txBody>
      </p:sp>
    </p:spTree>
    <p:extLst>
      <p:ext uri="{BB962C8B-B14F-4D97-AF65-F5344CB8AC3E}">
        <p14:creationId xmlns:p14="http://schemas.microsoft.com/office/powerpoint/2010/main" val="2867009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35</a:t>
            </a:fld>
            <a:endParaRPr lang="en-CN"/>
          </a:p>
        </p:txBody>
      </p:sp>
    </p:spTree>
    <p:extLst>
      <p:ext uri="{BB962C8B-B14F-4D97-AF65-F5344CB8AC3E}">
        <p14:creationId xmlns:p14="http://schemas.microsoft.com/office/powerpoint/2010/main" val="2482434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36</a:t>
            </a:fld>
            <a:endParaRPr lang="en-CN"/>
          </a:p>
        </p:txBody>
      </p:sp>
    </p:spTree>
    <p:extLst>
      <p:ext uri="{BB962C8B-B14F-4D97-AF65-F5344CB8AC3E}">
        <p14:creationId xmlns:p14="http://schemas.microsoft.com/office/powerpoint/2010/main" val="4257561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37</a:t>
            </a:fld>
            <a:endParaRPr lang="en-CN"/>
          </a:p>
        </p:txBody>
      </p:sp>
    </p:spTree>
    <p:extLst>
      <p:ext uri="{BB962C8B-B14F-4D97-AF65-F5344CB8AC3E}">
        <p14:creationId xmlns:p14="http://schemas.microsoft.com/office/powerpoint/2010/main" val="3665044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38</a:t>
            </a:fld>
            <a:endParaRPr lang="en-CN"/>
          </a:p>
        </p:txBody>
      </p:sp>
    </p:spTree>
    <p:extLst>
      <p:ext uri="{BB962C8B-B14F-4D97-AF65-F5344CB8AC3E}">
        <p14:creationId xmlns:p14="http://schemas.microsoft.com/office/powerpoint/2010/main" val="39046691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39</a:t>
            </a:fld>
            <a:endParaRPr lang="en-CN"/>
          </a:p>
        </p:txBody>
      </p:sp>
    </p:spTree>
    <p:extLst>
      <p:ext uri="{BB962C8B-B14F-4D97-AF65-F5344CB8AC3E}">
        <p14:creationId xmlns:p14="http://schemas.microsoft.com/office/powerpoint/2010/main" val="3226913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40</a:t>
            </a:fld>
            <a:endParaRPr lang="en-CN"/>
          </a:p>
        </p:txBody>
      </p:sp>
    </p:spTree>
    <p:extLst>
      <p:ext uri="{BB962C8B-B14F-4D97-AF65-F5344CB8AC3E}">
        <p14:creationId xmlns:p14="http://schemas.microsoft.com/office/powerpoint/2010/main" val="2995129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41</a:t>
            </a:fld>
            <a:endParaRPr lang="en-CN"/>
          </a:p>
        </p:txBody>
      </p:sp>
    </p:spTree>
    <p:extLst>
      <p:ext uri="{BB962C8B-B14F-4D97-AF65-F5344CB8AC3E}">
        <p14:creationId xmlns:p14="http://schemas.microsoft.com/office/powerpoint/2010/main" val="2197329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42</a:t>
            </a:fld>
            <a:endParaRPr lang="en-CN"/>
          </a:p>
        </p:txBody>
      </p:sp>
    </p:spTree>
    <p:extLst>
      <p:ext uri="{BB962C8B-B14F-4D97-AF65-F5344CB8AC3E}">
        <p14:creationId xmlns:p14="http://schemas.microsoft.com/office/powerpoint/2010/main" val="128380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43</a:t>
            </a:fld>
            <a:endParaRPr lang="en-CN"/>
          </a:p>
        </p:txBody>
      </p:sp>
    </p:spTree>
    <p:extLst>
      <p:ext uri="{BB962C8B-B14F-4D97-AF65-F5344CB8AC3E}">
        <p14:creationId xmlns:p14="http://schemas.microsoft.com/office/powerpoint/2010/main" val="398355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2677119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44</a:t>
            </a:fld>
            <a:endParaRPr lang="en-CN"/>
          </a:p>
        </p:txBody>
      </p:sp>
    </p:spTree>
    <p:extLst>
      <p:ext uri="{BB962C8B-B14F-4D97-AF65-F5344CB8AC3E}">
        <p14:creationId xmlns:p14="http://schemas.microsoft.com/office/powerpoint/2010/main" val="20792858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45</a:t>
            </a:fld>
            <a:endParaRPr lang="en-CN"/>
          </a:p>
        </p:txBody>
      </p:sp>
    </p:spTree>
    <p:extLst>
      <p:ext uri="{BB962C8B-B14F-4D97-AF65-F5344CB8AC3E}">
        <p14:creationId xmlns:p14="http://schemas.microsoft.com/office/powerpoint/2010/main" val="2246054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46</a:t>
            </a:fld>
            <a:endParaRPr lang="en-CN"/>
          </a:p>
        </p:txBody>
      </p:sp>
    </p:spTree>
    <p:extLst>
      <p:ext uri="{BB962C8B-B14F-4D97-AF65-F5344CB8AC3E}">
        <p14:creationId xmlns:p14="http://schemas.microsoft.com/office/powerpoint/2010/main" val="3333148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48</a:t>
            </a:fld>
            <a:endParaRPr lang="en-CN"/>
          </a:p>
        </p:txBody>
      </p:sp>
    </p:spTree>
    <p:extLst>
      <p:ext uri="{BB962C8B-B14F-4D97-AF65-F5344CB8AC3E}">
        <p14:creationId xmlns:p14="http://schemas.microsoft.com/office/powerpoint/2010/main" val="11646185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49</a:t>
            </a:fld>
            <a:endParaRPr lang="en-CN"/>
          </a:p>
        </p:txBody>
      </p:sp>
    </p:spTree>
    <p:extLst>
      <p:ext uri="{BB962C8B-B14F-4D97-AF65-F5344CB8AC3E}">
        <p14:creationId xmlns:p14="http://schemas.microsoft.com/office/powerpoint/2010/main" val="2868567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50</a:t>
            </a:fld>
            <a:endParaRPr lang="en-CN"/>
          </a:p>
        </p:txBody>
      </p:sp>
    </p:spTree>
    <p:extLst>
      <p:ext uri="{BB962C8B-B14F-4D97-AF65-F5344CB8AC3E}">
        <p14:creationId xmlns:p14="http://schemas.microsoft.com/office/powerpoint/2010/main" val="7849066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51</a:t>
            </a:fld>
            <a:endParaRPr lang="en-CN"/>
          </a:p>
        </p:txBody>
      </p:sp>
    </p:spTree>
    <p:extLst>
      <p:ext uri="{BB962C8B-B14F-4D97-AF65-F5344CB8AC3E}">
        <p14:creationId xmlns:p14="http://schemas.microsoft.com/office/powerpoint/2010/main" val="1122414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52</a:t>
            </a:fld>
            <a:endParaRPr lang="en-CN"/>
          </a:p>
        </p:txBody>
      </p:sp>
    </p:spTree>
    <p:extLst>
      <p:ext uri="{BB962C8B-B14F-4D97-AF65-F5344CB8AC3E}">
        <p14:creationId xmlns:p14="http://schemas.microsoft.com/office/powerpoint/2010/main" val="4096506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53</a:t>
            </a:fld>
            <a:endParaRPr lang="en-CN"/>
          </a:p>
        </p:txBody>
      </p:sp>
    </p:spTree>
    <p:extLst>
      <p:ext uri="{BB962C8B-B14F-4D97-AF65-F5344CB8AC3E}">
        <p14:creationId xmlns:p14="http://schemas.microsoft.com/office/powerpoint/2010/main" val="42885618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54</a:t>
            </a:fld>
            <a:endParaRPr lang="en-CN"/>
          </a:p>
        </p:txBody>
      </p:sp>
    </p:spTree>
    <p:extLst>
      <p:ext uri="{BB962C8B-B14F-4D97-AF65-F5344CB8AC3E}">
        <p14:creationId xmlns:p14="http://schemas.microsoft.com/office/powerpoint/2010/main" val="156291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a:t>
            </a:fld>
            <a:endParaRPr lang="en-CN"/>
          </a:p>
        </p:txBody>
      </p:sp>
    </p:spTree>
    <p:extLst>
      <p:ext uri="{BB962C8B-B14F-4D97-AF65-F5344CB8AC3E}">
        <p14:creationId xmlns:p14="http://schemas.microsoft.com/office/powerpoint/2010/main" val="7163730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55</a:t>
            </a:fld>
            <a:endParaRPr lang="en-CN"/>
          </a:p>
        </p:txBody>
      </p:sp>
    </p:spTree>
    <p:extLst>
      <p:ext uri="{BB962C8B-B14F-4D97-AF65-F5344CB8AC3E}">
        <p14:creationId xmlns:p14="http://schemas.microsoft.com/office/powerpoint/2010/main" val="5307688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56</a:t>
            </a:fld>
            <a:endParaRPr lang="en-CN"/>
          </a:p>
        </p:txBody>
      </p:sp>
    </p:spTree>
    <p:extLst>
      <p:ext uri="{BB962C8B-B14F-4D97-AF65-F5344CB8AC3E}">
        <p14:creationId xmlns:p14="http://schemas.microsoft.com/office/powerpoint/2010/main" val="88007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57</a:t>
            </a:fld>
            <a:endParaRPr lang="en-CN"/>
          </a:p>
        </p:txBody>
      </p:sp>
    </p:spTree>
    <p:extLst>
      <p:ext uri="{BB962C8B-B14F-4D97-AF65-F5344CB8AC3E}">
        <p14:creationId xmlns:p14="http://schemas.microsoft.com/office/powerpoint/2010/main" val="1226097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58</a:t>
            </a:fld>
            <a:endParaRPr lang="en-CN"/>
          </a:p>
        </p:txBody>
      </p:sp>
    </p:spTree>
    <p:extLst>
      <p:ext uri="{BB962C8B-B14F-4D97-AF65-F5344CB8AC3E}">
        <p14:creationId xmlns:p14="http://schemas.microsoft.com/office/powerpoint/2010/main" val="12912391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59</a:t>
            </a:fld>
            <a:endParaRPr lang="en-CN"/>
          </a:p>
        </p:txBody>
      </p:sp>
    </p:spTree>
    <p:extLst>
      <p:ext uri="{BB962C8B-B14F-4D97-AF65-F5344CB8AC3E}">
        <p14:creationId xmlns:p14="http://schemas.microsoft.com/office/powerpoint/2010/main" val="13063687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60</a:t>
            </a:fld>
            <a:endParaRPr lang="en-CN"/>
          </a:p>
        </p:txBody>
      </p:sp>
    </p:spTree>
    <p:extLst>
      <p:ext uri="{BB962C8B-B14F-4D97-AF65-F5344CB8AC3E}">
        <p14:creationId xmlns:p14="http://schemas.microsoft.com/office/powerpoint/2010/main" val="610126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61</a:t>
            </a:fld>
            <a:endParaRPr lang="en-CN"/>
          </a:p>
        </p:txBody>
      </p:sp>
    </p:spTree>
    <p:extLst>
      <p:ext uri="{BB962C8B-B14F-4D97-AF65-F5344CB8AC3E}">
        <p14:creationId xmlns:p14="http://schemas.microsoft.com/office/powerpoint/2010/main" val="24500659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62</a:t>
            </a:fld>
            <a:endParaRPr lang="en-CN"/>
          </a:p>
        </p:txBody>
      </p:sp>
    </p:spTree>
    <p:extLst>
      <p:ext uri="{BB962C8B-B14F-4D97-AF65-F5344CB8AC3E}">
        <p14:creationId xmlns:p14="http://schemas.microsoft.com/office/powerpoint/2010/main" val="37148893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63</a:t>
            </a:fld>
            <a:endParaRPr lang="en-CN"/>
          </a:p>
        </p:txBody>
      </p:sp>
    </p:spTree>
    <p:extLst>
      <p:ext uri="{BB962C8B-B14F-4D97-AF65-F5344CB8AC3E}">
        <p14:creationId xmlns:p14="http://schemas.microsoft.com/office/powerpoint/2010/main" val="27451023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64</a:t>
            </a:fld>
            <a:endParaRPr lang="en-CN"/>
          </a:p>
        </p:txBody>
      </p:sp>
    </p:spTree>
    <p:extLst>
      <p:ext uri="{BB962C8B-B14F-4D97-AF65-F5344CB8AC3E}">
        <p14:creationId xmlns:p14="http://schemas.microsoft.com/office/powerpoint/2010/main" val="186407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a:t>
            </a:fld>
            <a:endParaRPr lang="en-CN"/>
          </a:p>
        </p:txBody>
      </p:sp>
    </p:spTree>
    <p:extLst>
      <p:ext uri="{BB962C8B-B14F-4D97-AF65-F5344CB8AC3E}">
        <p14:creationId xmlns:p14="http://schemas.microsoft.com/office/powerpoint/2010/main" val="38691959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65</a:t>
            </a:fld>
            <a:endParaRPr lang="en-CN"/>
          </a:p>
        </p:txBody>
      </p:sp>
    </p:spTree>
    <p:extLst>
      <p:ext uri="{BB962C8B-B14F-4D97-AF65-F5344CB8AC3E}">
        <p14:creationId xmlns:p14="http://schemas.microsoft.com/office/powerpoint/2010/main" val="14061846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66</a:t>
            </a:fld>
            <a:endParaRPr lang="en-CN"/>
          </a:p>
        </p:txBody>
      </p:sp>
    </p:spTree>
    <p:extLst>
      <p:ext uri="{BB962C8B-B14F-4D97-AF65-F5344CB8AC3E}">
        <p14:creationId xmlns:p14="http://schemas.microsoft.com/office/powerpoint/2010/main" val="21618641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67</a:t>
            </a:fld>
            <a:endParaRPr lang="en-CN"/>
          </a:p>
        </p:txBody>
      </p:sp>
    </p:spTree>
    <p:extLst>
      <p:ext uri="{BB962C8B-B14F-4D97-AF65-F5344CB8AC3E}">
        <p14:creationId xmlns:p14="http://schemas.microsoft.com/office/powerpoint/2010/main" val="29640340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69</a:t>
            </a:fld>
            <a:endParaRPr lang="en-CN"/>
          </a:p>
        </p:txBody>
      </p:sp>
    </p:spTree>
    <p:extLst>
      <p:ext uri="{BB962C8B-B14F-4D97-AF65-F5344CB8AC3E}">
        <p14:creationId xmlns:p14="http://schemas.microsoft.com/office/powerpoint/2010/main" val="11182235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70</a:t>
            </a:fld>
            <a:endParaRPr lang="en-CN"/>
          </a:p>
        </p:txBody>
      </p:sp>
    </p:spTree>
    <p:extLst>
      <p:ext uri="{BB962C8B-B14F-4D97-AF65-F5344CB8AC3E}">
        <p14:creationId xmlns:p14="http://schemas.microsoft.com/office/powerpoint/2010/main" val="2094149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71</a:t>
            </a:fld>
            <a:endParaRPr lang="en-CN"/>
          </a:p>
        </p:txBody>
      </p:sp>
    </p:spTree>
    <p:extLst>
      <p:ext uri="{BB962C8B-B14F-4D97-AF65-F5344CB8AC3E}">
        <p14:creationId xmlns:p14="http://schemas.microsoft.com/office/powerpoint/2010/main" val="926026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72</a:t>
            </a:fld>
            <a:endParaRPr lang="en-CN"/>
          </a:p>
        </p:txBody>
      </p:sp>
    </p:spTree>
    <p:extLst>
      <p:ext uri="{BB962C8B-B14F-4D97-AF65-F5344CB8AC3E}">
        <p14:creationId xmlns:p14="http://schemas.microsoft.com/office/powerpoint/2010/main" val="783238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73</a:t>
            </a:fld>
            <a:endParaRPr lang="en-CN"/>
          </a:p>
        </p:txBody>
      </p:sp>
    </p:spTree>
    <p:extLst>
      <p:ext uri="{BB962C8B-B14F-4D97-AF65-F5344CB8AC3E}">
        <p14:creationId xmlns:p14="http://schemas.microsoft.com/office/powerpoint/2010/main" val="2624461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74</a:t>
            </a:fld>
            <a:endParaRPr lang="en-CN"/>
          </a:p>
        </p:txBody>
      </p:sp>
    </p:spTree>
    <p:extLst>
      <p:ext uri="{BB962C8B-B14F-4D97-AF65-F5344CB8AC3E}">
        <p14:creationId xmlns:p14="http://schemas.microsoft.com/office/powerpoint/2010/main" val="22340267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75</a:t>
            </a:fld>
            <a:endParaRPr lang="en-CN"/>
          </a:p>
        </p:txBody>
      </p:sp>
    </p:spTree>
    <p:extLst>
      <p:ext uri="{BB962C8B-B14F-4D97-AF65-F5344CB8AC3E}">
        <p14:creationId xmlns:p14="http://schemas.microsoft.com/office/powerpoint/2010/main" val="3539091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a:t>
            </a:fld>
            <a:endParaRPr lang="en-CN"/>
          </a:p>
        </p:txBody>
      </p:sp>
    </p:spTree>
    <p:extLst>
      <p:ext uri="{BB962C8B-B14F-4D97-AF65-F5344CB8AC3E}">
        <p14:creationId xmlns:p14="http://schemas.microsoft.com/office/powerpoint/2010/main" val="32607851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76</a:t>
            </a:fld>
            <a:endParaRPr lang="en-CN"/>
          </a:p>
        </p:txBody>
      </p:sp>
    </p:spTree>
    <p:extLst>
      <p:ext uri="{BB962C8B-B14F-4D97-AF65-F5344CB8AC3E}">
        <p14:creationId xmlns:p14="http://schemas.microsoft.com/office/powerpoint/2010/main" val="25753598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77</a:t>
            </a:fld>
            <a:endParaRPr lang="en-CN"/>
          </a:p>
        </p:txBody>
      </p:sp>
    </p:spTree>
    <p:extLst>
      <p:ext uri="{BB962C8B-B14F-4D97-AF65-F5344CB8AC3E}">
        <p14:creationId xmlns:p14="http://schemas.microsoft.com/office/powerpoint/2010/main" val="287506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78</a:t>
            </a:fld>
            <a:endParaRPr lang="en-CN"/>
          </a:p>
        </p:txBody>
      </p:sp>
    </p:spTree>
    <p:extLst>
      <p:ext uri="{BB962C8B-B14F-4D97-AF65-F5344CB8AC3E}">
        <p14:creationId xmlns:p14="http://schemas.microsoft.com/office/powerpoint/2010/main" val="28696521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79</a:t>
            </a:fld>
            <a:endParaRPr lang="en-CN"/>
          </a:p>
        </p:txBody>
      </p:sp>
    </p:spTree>
    <p:extLst>
      <p:ext uri="{BB962C8B-B14F-4D97-AF65-F5344CB8AC3E}">
        <p14:creationId xmlns:p14="http://schemas.microsoft.com/office/powerpoint/2010/main" val="7781907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80</a:t>
            </a:fld>
            <a:endParaRPr lang="en-CN"/>
          </a:p>
        </p:txBody>
      </p:sp>
    </p:spTree>
    <p:extLst>
      <p:ext uri="{BB962C8B-B14F-4D97-AF65-F5344CB8AC3E}">
        <p14:creationId xmlns:p14="http://schemas.microsoft.com/office/powerpoint/2010/main" val="21887391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81</a:t>
            </a:fld>
            <a:endParaRPr lang="en-CN"/>
          </a:p>
        </p:txBody>
      </p:sp>
    </p:spTree>
    <p:extLst>
      <p:ext uri="{BB962C8B-B14F-4D97-AF65-F5344CB8AC3E}">
        <p14:creationId xmlns:p14="http://schemas.microsoft.com/office/powerpoint/2010/main" val="22757288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82</a:t>
            </a:fld>
            <a:endParaRPr lang="en-CN"/>
          </a:p>
        </p:txBody>
      </p:sp>
    </p:spTree>
    <p:extLst>
      <p:ext uri="{BB962C8B-B14F-4D97-AF65-F5344CB8AC3E}">
        <p14:creationId xmlns:p14="http://schemas.microsoft.com/office/powerpoint/2010/main" val="20149063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83</a:t>
            </a:fld>
            <a:endParaRPr lang="en-CN"/>
          </a:p>
        </p:txBody>
      </p:sp>
    </p:spTree>
    <p:extLst>
      <p:ext uri="{BB962C8B-B14F-4D97-AF65-F5344CB8AC3E}">
        <p14:creationId xmlns:p14="http://schemas.microsoft.com/office/powerpoint/2010/main" val="3254065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84</a:t>
            </a:fld>
            <a:endParaRPr lang="en-CN"/>
          </a:p>
        </p:txBody>
      </p:sp>
    </p:spTree>
    <p:extLst>
      <p:ext uri="{BB962C8B-B14F-4D97-AF65-F5344CB8AC3E}">
        <p14:creationId xmlns:p14="http://schemas.microsoft.com/office/powerpoint/2010/main" val="19813919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85</a:t>
            </a:fld>
            <a:endParaRPr lang="en-CN"/>
          </a:p>
        </p:txBody>
      </p:sp>
    </p:spTree>
    <p:extLst>
      <p:ext uri="{BB962C8B-B14F-4D97-AF65-F5344CB8AC3E}">
        <p14:creationId xmlns:p14="http://schemas.microsoft.com/office/powerpoint/2010/main" val="163051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32063884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86</a:t>
            </a:fld>
            <a:endParaRPr lang="en-CN"/>
          </a:p>
        </p:txBody>
      </p:sp>
    </p:spTree>
    <p:extLst>
      <p:ext uri="{BB962C8B-B14F-4D97-AF65-F5344CB8AC3E}">
        <p14:creationId xmlns:p14="http://schemas.microsoft.com/office/powerpoint/2010/main" val="25123012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87</a:t>
            </a:fld>
            <a:endParaRPr lang="en-CN"/>
          </a:p>
        </p:txBody>
      </p:sp>
    </p:spTree>
    <p:extLst>
      <p:ext uri="{BB962C8B-B14F-4D97-AF65-F5344CB8AC3E}">
        <p14:creationId xmlns:p14="http://schemas.microsoft.com/office/powerpoint/2010/main" val="40810414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88</a:t>
            </a:fld>
            <a:endParaRPr lang="en-CN"/>
          </a:p>
        </p:txBody>
      </p:sp>
    </p:spTree>
    <p:extLst>
      <p:ext uri="{BB962C8B-B14F-4D97-AF65-F5344CB8AC3E}">
        <p14:creationId xmlns:p14="http://schemas.microsoft.com/office/powerpoint/2010/main" val="17339519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89</a:t>
            </a:fld>
            <a:endParaRPr lang="en-CN"/>
          </a:p>
        </p:txBody>
      </p:sp>
    </p:spTree>
    <p:extLst>
      <p:ext uri="{BB962C8B-B14F-4D97-AF65-F5344CB8AC3E}">
        <p14:creationId xmlns:p14="http://schemas.microsoft.com/office/powerpoint/2010/main" val="34077907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90</a:t>
            </a:fld>
            <a:endParaRPr lang="en-CN"/>
          </a:p>
        </p:txBody>
      </p:sp>
    </p:spTree>
    <p:extLst>
      <p:ext uri="{BB962C8B-B14F-4D97-AF65-F5344CB8AC3E}">
        <p14:creationId xmlns:p14="http://schemas.microsoft.com/office/powerpoint/2010/main" val="16108498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91</a:t>
            </a:fld>
            <a:endParaRPr lang="en-CN"/>
          </a:p>
        </p:txBody>
      </p:sp>
    </p:spTree>
    <p:extLst>
      <p:ext uri="{BB962C8B-B14F-4D97-AF65-F5344CB8AC3E}">
        <p14:creationId xmlns:p14="http://schemas.microsoft.com/office/powerpoint/2010/main" val="11215002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92</a:t>
            </a:fld>
            <a:endParaRPr lang="en-CN"/>
          </a:p>
        </p:txBody>
      </p:sp>
    </p:spTree>
    <p:extLst>
      <p:ext uri="{BB962C8B-B14F-4D97-AF65-F5344CB8AC3E}">
        <p14:creationId xmlns:p14="http://schemas.microsoft.com/office/powerpoint/2010/main" val="11269279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93</a:t>
            </a:fld>
            <a:endParaRPr lang="en-CN"/>
          </a:p>
        </p:txBody>
      </p:sp>
    </p:spTree>
    <p:extLst>
      <p:ext uri="{BB962C8B-B14F-4D97-AF65-F5344CB8AC3E}">
        <p14:creationId xmlns:p14="http://schemas.microsoft.com/office/powerpoint/2010/main" val="31661208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95</a:t>
            </a:fld>
            <a:endParaRPr lang="en-CN"/>
          </a:p>
        </p:txBody>
      </p:sp>
    </p:spTree>
    <p:extLst>
      <p:ext uri="{BB962C8B-B14F-4D97-AF65-F5344CB8AC3E}">
        <p14:creationId xmlns:p14="http://schemas.microsoft.com/office/powerpoint/2010/main" val="31403347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96</a:t>
            </a:fld>
            <a:endParaRPr lang="en-CN"/>
          </a:p>
        </p:txBody>
      </p:sp>
    </p:spTree>
    <p:extLst>
      <p:ext uri="{BB962C8B-B14F-4D97-AF65-F5344CB8AC3E}">
        <p14:creationId xmlns:p14="http://schemas.microsoft.com/office/powerpoint/2010/main" val="3616147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13</a:t>
            </a:fld>
            <a:endParaRPr lang="en-CN"/>
          </a:p>
        </p:txBody>
      </p:sp>
    </p:spTree>
    <p:extLst>
      <p:ext uri="{BB962C8B-B14F-4D97-AF65-F5344CB8AC3E}">
        <p14:creationId xmlns:p14="http://schemas.microsoft.com/office/powerpoint/2010/main" val="281349653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97</a:t>
            </a:fld>
            <a:endParaRPr lang="en-CN"/>
          </a:p>
        </p:txBody>
      </p:sp>
    </p:spTree>
    <p:extLst>
      <p:ext uri="{BB962C8B-B14F-4D97-AF65-F5344CB8AC3E}">
        <p14:creationId xmlns:p14="http://schemas.microsoft.com/office/powerpoint/2010/main" val="1371721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11/13/23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11/13/23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11/13/23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11/13/23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11/13/23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11/13/23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11/13/23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11/13/23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11/13/23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11/13/23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11/13/23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11/13/23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11/13/23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11/13/23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11/13/23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11/13/23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11/13/23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11/13/23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11/13/23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11/13/23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11/13/23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11/13/23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11/13/23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11/13/23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11/13/23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11/13/23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11/13/23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11/13/23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11/13/23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11/13/23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11/13/23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11/13/23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11/13/23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11/13/23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11/13/23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11/13/23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11/13/23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11/13/23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11/13/23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11/13/23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11/13/23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11/13/23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11/13/23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11/13/23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11/13/23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11/13/23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11/13/23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11/13/23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11/13/23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11/13/23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11/13/23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11/13/23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11/13/23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11/13/23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11/13/23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11/13/23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11/13/23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11/13/23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11/13/23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11/13/23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11/13/23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11/13/23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11/13/23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11/13/23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11/13/23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11/13/23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11/13/23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11/13/23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11/13/23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11/13/23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11/13/23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11/13/23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11/13/23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11/13/23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11/13/23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11/13/23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11/13/23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11/13/23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11/13/23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11/13/23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11/13/23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11/13/23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11/13/23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11/13/23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11/13/23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11/13/23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11/13/23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11/13/23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11/13/23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11/13/23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11/13/23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11/13/23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11/13/23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11/13/23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11/13/23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11/13/23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11/13/23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11/13/23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11/13/23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11/13/23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11/13/23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11/13/23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11/13/23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11/13/23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11/13/23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11/13/23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11/13/23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11/13/23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11/13/23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11/13/23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11/13/23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11/13/23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11/13/23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11/13/23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11/13/23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11/13/23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11/13/23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11/13/23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11/13/23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11/13/23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11/13/23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11/13/23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11/13/23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11/13/23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11/13/23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11/13/23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11/13/23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11/13/23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11/13/23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11/13/23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11/13/23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11/13/23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11/13/23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11/13/23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11/13/23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11/13/23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11/13/23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11/13/23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11/13/23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7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2.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9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0" y="3103841"/>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a:t>
            </a:r>
            <a:r>
              <a:rPr lang="en-US" altLang="zh-CN" sz="4800" b="1">
                <a:solidFill>
                  <a:srgbClr val="FFFFFF"/>
                </a:solidFill>
                <a:latin typeface="微软雅黑" panose="020B0503020204020204" pitchFamily="34" charset="-122"/>
                <a:ea typeface="微软雅黑" panose="020B0503020204020204" pitchFamily="34" charset="-122"/>
              </a:rPr>
              <a:t>4</a:t>
            </a:r>
            <a:r>
              <a:rPr lang="zh-CN" altLang="en-US" sz="4800" b="1">
                <a:solidFill>
                  <a:srgbClr val="FFFFFF"/>
                </a:solidFill>
                <a:latin typeface="微软雅黑" panose="020B0503020204020204" pitchFamily="34" charset="-122"/>
                <a:ea typeface="微软雅黑" panose="020B0503020204020204" pitchFamily="34" charset="-122"/>
              </a:rPr>
              <a:t>章 </a:t>
            </a:r>
            <a:r>
              <a:rPr lang="zh-CN" altLang="en-US" sz="4800" b="1" dirty="0">
                <a:solidFill>
                  <a:srgbClr val="FFFFFF"/>
                </a:solidFill>
                <a:latin typeface="微软雅黑" panose="020B0503020204020204" pitchFamily="34" charset="-122"/>
                <a:ea typeface="微软雅黑" panose="020B0503020204020204" pitchFamily="34" charset="-122"/>
              </a:rPr>
              <a:t>分布式训练</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郑锐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1" y="2052422"/>
            <a:ext cx="12191999"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en-US" altLang="zh-CN" sz="4800" b="1" dirty="0">
                <a:solidFill>
                  <a:srgbClr val="FFFFFF"/>
                </a:solidFill>
                <a:latin typeface="微软雅黑" panose="020B0503020204020204" pitchFamily="34" charset="-122"/>
                <a:ea typeface="微软雅黑" panose="020B0503020204020204" pitchFamily="34" charset="-122"/>
              </a:rPr>
              <a:t>《</a:t>
            </a:r>
            <a:r>
              <a:rPr lang="zh-CN" altLang="en-US" sz="4800" b="1" dirty="0">
                <a:solidFill>
                  <a:srgbClr val="FFFFFF"/>
                </a:solidFill>
                <a:latin typeface="微软雅黑" panose="020B0503020204020204" pitchFamily="34" charset="-122"/>
                <a:ea typeface="微软雅黑" panose="020B0503020204020204" pitchFamily="34" charset="-122"/>
              </a:rPr>
              <a:t>大规模语言模型 </a:t>
            </a:r>
            <a:r>
              <a:rPr lang="en-US" altLang="zh-CN" sz="4800" b="1" dirty="0">
                <a:solidFill>
                  <a:srgbClr val="FFFFFF"/>
                </a:solidFill>
                <a:latin typeface="微软雅黑" panose="020B0503020204020204" pitchFamily="34" charset="-122"/>
                <a:ea typeface="微软雅黑" panose="020B0503020204020204" pitchFamily="34" charset="-122"/>
              </a:rPr>
              <a:t>:</a:t>
            </a:r>
            <a:r>
              <a:rPr lang="zh-CN" altLang="en-US" sz="4800" b="1" dirty="0">
                <a:solidFill>
                  <a:srgbClr val="FFFFFF"/>
                </a:solidFill>
                <a:latin typeface="微软雅黑" panose="020B0503020204020204" pitchFamily="34" charset="-122"/>
                <a:ea typeface="微软雅黑" panose="020B0503020204020204" pitchFamily="34" charset="-122"/>
              </a:rPr>
              <a:t> 从理论到实践</a:t>
            </a:r>
            <a:r>
              <a:rPr lang="en-US" altLang="zh-CN" sz="4800" b="1" dirty="0">
                <a:solidFill>
                  <a:srgbClr val="FFFFFF"/>
                </a:solidFill>
                <a:latin typeface="微软雅黑" panose="020B0503020204020204" pitchFamily="34" charset="-122"/>
                <a:ea typeface="微软雅黑" panose="020B0503020204020204" pitchFamily="34" charset="-122"/>
              </a:rPr>
              <a:t>》</a:t>
            </a:r>
          </a:p>
        </p:txBody>
      </p:sp>
      <p:sp>
        <p:nvSpPr>
          <p:cNvPr id="7" name="TextBox 6">
            <a:extLst>
              <a:ext uri="{FF2B5EF4-FFF2-40B4-BE49-F238E27FC236}">
                <a16:creationId xmlns:a16="http://schemas.microsoft.com/office/drawing/2014/main" id="{47CF688A-5CBA-6832-E940-980C028F68EC}"/>
              </a:ext>
            </a:extLst>
          </p:cNvPr>
          <p:cNvSpPr txBox="1"/>
          <p:nvPr/>
        </p:nvSpPr>
        <p:spPr>
          <a:xfrm>
            <a:off x="150341" y="6352143"/>
            <a:ext cx="6098058" cy="369332"/>
          </a:xfrm>
          <a:prstGeom prst="rect">
            <a:avLst/>
          </a:prstGeom>
          <a:noFill/>
        </p:spPr>
        <p:txBody>
          <a:bodyPr wrap="square">
            <a:spAutoFit/>
          </a:bodyPr>
          <a:lstStyle/>
          <a:p>
            <a:r>
              <a:rPr lang="en-US" altLang="zh-CN" sz="1800" dirty="0">
                <a:solidFill>
                  <a:srgbClr val="FFFFFF"/>
                </a:solidFill>
                <a:latin typeface="Arial" panose="020B0604020202020204" pitchFamily="34" charset="0"/>
                <a:ea typeface="微软雅黑" panose="020B0503020204020204" pitchFamily="34" charset="-122"/>
              </a:rPr>
              <a:t>2023.11.05</a:t>
            </a:r>
            <a:endParaRPr lang="en-CN" dirty="0"/>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490461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大语言模型参数量和所使用的数据量都非常巨大，因此都采用了分布式训练架构完成训练。</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b="1" dirty="0">
                <a:solidFill>
                  <a:srgbClr val="0070C0"/>
                </a:solidFill>
                <a:latin typeface="Microsoft YaHei" panose="020B0503020204020204" pitchFamily="34" charset="-122"/>
                <a:ea typeface="Microsoft YaHei" panose="020B0503020204020204" pitchFamily="34" charset="-122"/>
              </a:rPr>
              <a:t>OPT</a:t>
            </a:r>
            <a:r>
              <a:rPr lang="zh-CN" altLang="en-US" sz="2000" b="1" dirty="0">
                <a:solidFill>
                  <a:srgbClr val="0070C0"/>
                </a:solidFill>
                <a:latin typeface="Microsoft YaHei" panose="020B0503020204020204" pitchFamily="34" charset="-122"/>
                <a:ea typeface="Microsoft YaHei" panose="020B0503020204020204" pitchFamily="34" charset="-122"/>
              </a:rPr>
              <a:t>模型</a:t>
            </a:r>
            <a:r>
              <a:rPr lang="zh-CN" altLang="en-US" sz="2000" dirty="0">
                <a:latin typeface="Microsoft YaHei" panose="020B0503020204020204" pitchFamily="34" charset="-122"/>
                <a:ea typeface="Microsoft YaHei" panose="020B0503020204020204" pitchFamily="34" charset="-122"/>
              </a:rPr>
              <a:t>训练使用了</a:t>
            </a:r>
            <a:r>
              <a:rPr lang="en-US" altLang="zh-CN" sz="2000" dirty="0">
                <a:latin typeface="Microsoft YaHei" panose="020B0503020204020204" pitchFamily="34" charset="-122"/>
                <a:ea typeface="Microsoft YaHei" panose="020B0503020204020204" pitchFamily="34" charset="-122"/>
              </a:rPr>
              <a:t>992</a:t>
            </a:r>
            <a:r>
              <a:rPr lang="zh-CN" altLang="en-US" sz="2000" dirty="0">
                <a:latin typeface="Microsoft YaHei" panose="020B0503020204020204" pitchFamily="34" charset="-122"/>
                <a:ea typeface="Microsoft YaHei" panose="020B0503020204020204" pitchFamily="34" charset="-122"/>
              </a:rPr>
              <a:t>块</a:t>
            </a:r>
            <a:r>
              <a:rPr lang="en-US" altLang="zh-CN" sz="2000" dirty="0">
                <a:latin typeface="Microsoft YaHei" panose="020B0503020204020204" pitchFamily="34" charset="-122"/>
                <a:ea typeface="Microsoft YaHei" panose="020B0503020204020204" pitchFamily="34" charset="-122"/>
              </a:rPr>
              <a:t>NVIDIA A100 80G GPU</a:t>
            </a:r>
            <a:r>
              <a:rPr lang="zh-CN" altLang="en-US" sz="2000" dirty="0">
                <a:latin typeface="Microsoft YaHei" panose="020B0503020204020204" pitchFamily="34" charset="-122"/>
                <a:ea typeface="Microsoft YaHei" panose="020B0503020204020204" pitchFamily="34" charset="-122"/>
              </a:rPr>
              <a:t>，采用全分片数据并行（</a:t>
            </a:r>
            <a:r>
              <a:rPr lang="en-US" altLang="zh-CN" sz="2000" dirty="0">
                <a:latin typeface="Microsoft YaHei" panose="020B0503020204020204" pitchFamily="34" charset="-122"/>
                <a:ea typeface="Microsoft YaHei" panose="020B0503020204020204" pitchFamily="34" charset="-122"/>
              </a:rPr>
              <a:t>Fully Sharded Data Parallel</a:t>
            </a:r>
            <a:r>
              <a:rPr lang="zh-CN" altLang="en-US" sz="2000" dirty="0">
                <a:latin typeface="Microsoft YaHei" panose="020B0503020204020204" pitchFamily="34" charset="-122"/>
                <a:ea typeface="Microsoft YaHei" panose="020B0503020204020204" pitchFamily="34" charset="-122"/>
              </a:rPr>
              <a:t>）以及</a:t>
            </a:r>
            <a:r>
              <a:rPr lang="en-US" altLang="zh-CN" sz="2000" dirty="0">
                <a:latin typeface="Microsoft YaHei" panose="020B0503020204020204" pitchFamily="34" charset="-122"/>
                <a:ea typeface="Microsoft YaHei" panose="020B0503020204020204" pitchFamily="34" charset="-122"/>
              </a:rPr>
              <a:t>Megatron-LM</a:t>
            </a:r>
            <a:r>
              <a:rPr lang="zh-CN" altLang="en-US" sz="2000" dirty="0">
                <a:latin typeface="Microsoft YaHei" panose="020B0503020204020204" pitchFamily="34" charset="-122"/>
                <a:ea typeface="Microsoft YaHei" panose="020B0503020204020204" pitchFamily="34" charset="-122"/>
              </a:rPr>
              <a:t>张量并行（</a:t>
            </a:r>
            <a:r>
              <a:rPr lang="en-US" altLang="zh-CN" sz="2000" dirty="0">
                <a:latin typeface="Microsoft YaHei" panose="020B0503020204020204" pitchFamily="34" charset="-122"/>
                <a:ea typeface="Microsoft YaHei" panose="020B0503020204020204" pitchFamily="34" charset="-122"/>
              </a:rPr>
              <a:t>Tensor Parallelism</a:t>
            </a:r>
            <a:r>
              <a:rPr lang="zh-CN" altLang="en-US" sz="2000" dirty="0">
                <a:latin typeface="Microsoft YaHei" panose="020B0503020204020204" pitchFamily="34" charset="-122"/>
                <a:ea typeface="Microsoft YaHei" panose="020B0503020204020204" pitchFamily="34" charset="-122"/>
              </a:rPr>
              <a:t>），整体训练时间将近</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个月。</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b="1" dirty="0">
                <a:solidFill>
                  <a:srgbClr val="0070C0"/>
                </a:solidFill>
                <a:latin typeface="Microsoft YaHei" panose="020B0503020204020204" pitchFamily="34" charset="-122"/>
                <a:ea typeface="Microsoft YaHei" panose="020B0503020204020204" pitchFamily="34" charset="-122"/>
              </a:rPr>
              <a:t>BLOOM</a:t>
            </a:r>
            <a:r>
              <a:rPr lang="zh-CN" altLang="en-US" sz="2000" b="1" dirty="0">
                <a:solidFill>
                  <a:srgbClr val="0070C0"/>
                </a:solidFill>
                <a:latin typeface="Microsoft YaHei" panose="020B0503020204020204" pitchFamily="34" charset="-122"/>
                <a:ea typeface="Microsoft YaHei" panose="020B0503020204020204" pitchFamily="34" charset="-122"/>
              </a:rPr>
              <a:t>模型</a:t>
            </a:r>
            <a:r>
              <a:rPr lang="zh-CN" altLang="en-US" sz="2000" dirty="0">
                <a:latin typeface="Microsoft YaHei" panose="020B0503020204020204" pitchFamily="34" charset="-122"/>
                <a:ea typeface="Microsoft YaHei" panose="020B0503020204020204" pitchFamily="34" charset="-122"/>
              </a:rPr>
              <a:t>的研究人员则公开了更多在硬件和所采用的系统架构方面的细节。该模型的训练一共花费</a:t>
            </a:r>
            <a:r>
              <a:rPr lang="en-US" altLang="zh-CN" sz="2000" dirty="0">
                <a:latin typeface="Microsoft YaHei" panose="020B0503020204020204" pitchFamily="34" charset="-122"/>
                <a:ea typeface="Microsoft YaHei" panose="020B0503020204020204" pitchFamily="34" charset="-122"/>
              </a:rPr>
              <a:t>3.5</a:t>
            </a:r>
            <a:r>
              <a:rPr lang="zh-CN" altLang="en-US" sz="2000" dirty="0">
                <a:latin typeface="Microsoft YaHei" panose="020B0503020204020204" pitchFamily="34" charset="-122"/>
                <a:ea typeface="Microsoft YaHei" panose="020B0503020204020204" pitchFamily="34" charset="-122"/>
              </a:rPr>
              <a:t>个月，使用</a:t>
            </a:r>
            <a:r>
              <a:rPr lang="en-US" altLang="zh-CN" sz="2000" dirty="0">
                <a:latin typeface="Microsoft YaHei" panose="020B0503020204020204" pitchFamily="34" charset="-122"/>
                <a:ea typeface="Microsoft YaHei" panose="020B0503020204020204" pitchFamily="34" charset="-122"/>
              </a:rPr>
              <a:t>48</a:t>
            </a:r>
            <a:r>
              <a:rPr lang="zh-CN" altLang="en-US" sz="2000" dirty="0">
                <a:latin typeface="Microsoft YaHei" panose="020B0503020204020204" pitchFamily="34" charset="-122"/>
                <a:ea typeface="Microsoft YaHei" panose="020B0503020204020204" pitchFamily="34" charset="-122"/>
              </a:rPr>
              <a:t>个计算节点。每个节点包含</a:t>
            </a:r>
            <a:r>
              <a:rPr lang="en-US" altLang="zh-CN" sz="2000" dirty="0">
                <a:latin typeface="Microsoft YaHei" panose="020B0503020204020204" pitchFamily="34" charset="-122"/>
                <a:ea typeface="Microsoft YaHei" panose="020B0503020204020204" pitchFamily="34" charset="-122"/>
              </a:rPr>
              <a:t>8</a:t>
            </a:r>
            <a:r>
              <a:rPr lang="zh-CN" altLang="en-US" sz="2000" dirty="0">
                <a:latin typeface="Microsoft YaHei" panose="020B0503020204020204" pitchFamily="34" charset="-122"/>
                <a:ea typeface="Microsoft YaHei" panose="020B0503020204020204" pitchFamily="34" charset="-122"/>
              </a:rPr>
              <a:t>块</a:t>
            </a:r>
            <a:r>
              <a:rPr lang="en-US" altLang="zh-CN" sz="2000" dirty="0">
                <a:latin typeface="Microsoft YaHei" panose="020B0503020204020204" pitchFamily="34" charset="-122"/>
                <a:ea typeface="Microsoft YaHei" panose="020B0503020204020204" pitchFamily="34" charset="-122"/>
              </a:rPr>
              <a:t>NVIDIA A100 80G GPU</a:t>
            </a:r>
            <a:r>
              <a:rPr lang="zh-CN" altLang="en-US" sz="2000" dirty="0">
                <a:latin typeface="Microsoft YaHei" panose="020B0503020204020204" pitchFamily="34" charset="-122"/>
                <a:ea typeface="Microsoft YaHei" panose="020B0503020204020204" pitchFamily="34" charset="-122"/>
              </a:rPr>
              <a:t>（总计</a:t>
            </a:r>
            <a:r>
              <a:rPr lang="en-US" altLang="zh-CN" sz="2000" dirty="0">
                <a:latin typeface="Microsoft YaHei" panose="020B0503020204020204" pitchFamily="34" charset="-122"/>
                <a:ea typeface="Microsoft YaHei" panose="020B0503020204020204" pitchFamily="34" charset="-122"/>
              </a:rPr>
              <a:t>384</a:t>
            </a:r>
            <a:r>
              <a:rPr lang="zh-CN" altLang="en-US" sz="2000" dirty="0">
                <a:latin typeface="Microsoft YaHei" panose="020B0503020204020204" pitchFamily="34" charset="-122"/>
                <a:ea typeface="Microsoft YaHei" panose="020B0503020204020204" pitchFamily="34" charset="-122"/>
              </a:rPr>
              <a:t>个</a:t>
            </a:r>
            <a:r>
              <a:rPr lang="en-US" altLang="zh-CN" sz="2000" dirty="0">
                <a:latin typeface="Microsoft YaHei" panose="020B0503020204020204" pitchFamily="34" charset="-122"/>
                <a:ea typeface="Microsoft YaHei" panose="020B0503020204020204" pitchFamily="34" charset="-122"/>
              </a:rPr>
              <a:t>GPU</a:t>
            </a:r>
            <a:r>
              <a:rPr lang="zh-CN" altLang="en-US" sz="2000" dirty="0">
                <a:latin typeface="Microsoft YaHei" panose="020B0503020204020204" pitchFamily="34" charset="-122"/>
                <a:ea typeface="Microsoft YaHei" panose="020B0503020204020204" pitchFamily="34" charset="-122"/>
              </a:rPr>
              <a:t>），并且使用</a:t>
            </a:r>
            <a:r>
              <a:rPr lang="en-US" altLang="zh-CN" sz="2000" dirty="0">
                <a:latin typeface="Microsoft YaHei" panose="020B0503020204020204" pitchFamily="34" charset="-122"/>
                <a:ea typeface="Microsoft YaHei" panose="020B0503020204020204" pitchFamily="34" charset="-122"/>
              </a:rPr>
              <a:t>4*</a:t>
            </a:r>
            <a:r>
              <a:rPr lang="en-US" altLang="zh-CN" sz="2000" dirty="0" err="1">
                <a:latin typeface="Microsoft YaHei" panose="020B0503020204020204" pitchFamily="34" charset="-122"/>
                <a:ea typeface="Microsoft YaHei" panose="020B0503020204020204" pitchFamily="34" charset="-122"/>
              </a:rPr>
              <a:t>NVLink</a:t>
            </a:r>
            <a:r>
              <a:rPr lang="zh-CN" altLang="en-US" sz="2000" dirty="0">
                <a:latin typeface="Microsoft YaHei" panose="020B0503020204020204" pitchFamily="34" charset="-122"/>
                <a:ea typeface="Microsoft YaHei" panose="020B0503020204020204" pitchFamily="34" charset="-122"/>
              </a:rPr>
              <a:t>用于节点内部</a:t>
            </a:r>
            <a:r>
              <a:rPr lang="en-US" altLang="zh-CN" sz="2000" dirty="0">
                <a:latin typeface="Microsoft YaHei" panose="020B0503020204020204" pitchFamily="34" charset="-122"/>
                <a:ea typeface="Microsoft YaHei" panose="020B0503020204020204" pitchFamily="34" charset="-122"/>
              </a:rPr>
              <a:t>GPU</a:t>
            </a:r>
            <a:r>
              <a:rPr lang="zh-CN" altLang="en-US" sz="2000" dirty="0">
                <a:latin typeface="Microsoft YaHei" panose="020B0503020204020204" pitchFamily="34" charset="-122"/>
                <a:ea typeface="Microsoft YaHei" panose="020B0503020204020204" pitchFamily="34" charset="-122"/>
              </a:rPr>
              <a:t>之间通信。节点之间采用四个</a:t>
            </a:r>
            <a:r>
              <a:rPr lang="en-US" altLang="zh-CN" sz="2000" dirty="0">
                <a:latin typeface="Microsoft YaHei" panose="020B0503020204020204" pitchFamily="34" charset="-122"/>
                <a:ea typeface="Microsoft YaHei" panose="020B0503020204020204" pitchFamily="34" charset="-122"/>
              </a:rPr>
              <a:t>Omni-Path 100 Gbps</a:t>
            </a:r>
            <a:r>
              <a:rPr lang="zh-CN" altLang="en-US" sz="2000" dirty="0">
                <a:latin typeface="Microsoft YaHei" panose="020B0503020204020204" pitchFamily="34" charset="-122"/>
                <a:ea typeface="Microsoft YaHei" panose="020B0503020204020204" pitchFamily="34" charset="-122"/>
              </a:rPr>
              <a:t>网卡构建的增强</a:t>
            </a:r>
            <a:r>
              <a:rPr lang="en-US" altLang="zh-CN" sz="2000" dirty="0">
                <a:latin typeface="Microsoft YaHei" panose="020B0503020204020204" pitchFamily="34" charset="-122"/>
                <a:ea typeface="Microsoft YaHei" panose="020B0503020204020204" pitchFamily="34" charset="-122"/>
              </a:rPr>
              <a:t>8</a:t>
            </a:r>
            <a:r>
              <a:rPr lang="zh-CN" altLang="en-US" sz="2000" dirty="0">
                <a:latin typeface="Microsoft YaHei" panose="020B0503020204020204" pitchFamily="34" charset="-122"/>
                <a:ea typeface="Microsoft YaHei" panose="020B0503020204020204" pitchFamily="34" charset="-122"/>
              </a:rPr>
              <a:t>维超立方体全局拓扑网络进行通信。</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b="1" dirty="0" err="1">
                <a:solidFill>
                  <a:srgbClr val="0070C0"/>
                </a:solidFill>
                <a:latin typeface="Microsoft YaHei" panose="020B0503020204020204" pitchFamily="34" charset="-122"/>
                <a:ea typeface="Microsoft YaHei" panose="020B0503020204020204" pitchFamily="34" charset="-122"/>
              </a:rPr>
              <a:t>LLaMA</a:t>
            </a:r>
            <a:r>
              <a:rPr lang="zh-CN" altLang="en-US" sz="2000" b="1" dirty="0">
                <a:solidFill>
                  <a:srgbClr val="0070C0"/>
                </a:solidFill>
                <a:latin typeface="Microsoft YaHei" panose="020B0503020204020204" pitchFamily="34" charset="-122"/>
                <a:ea typeface="Microsoft YaHei" panose="020B0503020204020204" pitchFamily="34" charset="-122"/>
              </a:rPr>
              <a:t>模型</a:t>
            </a:r>
            <a:r>
              <a:rPr lang="zh-CN" altLang="en-US" sz="2000" dirty="0">
                <a:latin typeface="Microsoft YaHei" panose="020B0503020204020204" pitchFamily="34" charset="-122"/>
                <a:ea typeface="Microsoft YaHei" panose="020B0503020204020204" pitchFamily="34" charset="-122"/>
              </a:rPr>
              <a:t>训练采用</a:t>
            </a:r>
            <a:r>
              <a:rPr lang="en-US" altLang="zh-CN" sz="2000" dirty="0">
                <a:latin typeface="Microsoft YaHei" panose="020B0503020204020204" pitchFamily="34" charset="-122"/>
                <a:ea typeface="Microsoft YaHei" panose="020B0503020204020204" pitchFamily="34" charset="-122"/>
              </a:rPr>
              <a:t>NVIDIA</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A100-80GB GPU</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LLaMA-7B</a:t>
            </a:r>
            <a:r>
              <a:rPr lang="zh-CN" altLang="en-US" sz="2000" dirty="0">
                <a:latin typeface="Microsoft YaHei" panose="020B0503020204020204" pitchFamily="34" charset="-122"/>
                <a:ea typeface="Microsoft YaHei" panose="020B0503020204020204" pitchFamily="34" charset="-122"/>
              </a:rPr>
              <a:t>模型训练需要 </a:t>
            </a:r>
            <a:r>
              <a:rPr lang="en-US" altLang="zh-CN" sz="2000" dirty="0">
                <a:latin typeface="Microsoft YaHei" panose="020B0503020204020204" pitchFamily="34" charset="-122"/>
                <a:ea typeface="Microsoft YaHei" panose="020B0503020204020204" pitchFamily="34" charset="-122"/>
              </a:rPr>
              <a:t>82432 GPU</a:t>
            </a:r>
            <a:r>
              <a:rPr lang="zh-CN" altLang="en-US" sz="2000" dirty="0">
                <a:latin typeface="Microsoft YaHei" panose="020B0503020204020204" pitchFamily="34" charset="-122"/>
                <a:ea typeface="Microsoft YaHei" panose="020B0503020204020204" pitchFamily="34" charset="-122"/>
              </a:rPr>
              <a:t>小时， </a:t>
            </a:r>
            <a:r>
              <a:rPr lang="en-US" altLang="zh-CN" sz="2000" dirty="0">
                <a:latin typeface="Microsoft YaHei" panose="020B0503020204020204" pitchFamily="34" charset="-122"/>
                <a:ea typeface="Microsoft YaHei" panose="020B0503020204020204" pitchFamily="34" charset="-122"/>
              </a:rPr>
              <a:t>LLaMA-13B</a:t>
            </a:r>
            <a:r>
              <a:rPr lang="zh-CN" altLang="en-US" sz="2000" dirty="0">
                <a:latin typeface="Microsoft YaHei" panose="020B0503020204020204" pitchFamily="34" charset="-122"/>
                <a:ea typeface="Microsoft YaHei" panose="020B0503020204020204" pitchFamily="34" charset="-122"/>
              </a:rPr>
              <a:t>模型训练需要 </a:t>
            </a:r>
            <a:r>
              <a:rPr lang="en-US" altLang="zh-CN" sz="2000" dirty="0">
                <a:latin typeface="Microsoft YaHei" panose="020B0503020204020204" pitchFamily="34" charset="-122"/>
                <a:ea typeface="Microsoft YaHei" panose="020B0503020204020204" pitchFamily="34" charset="-122"/>
              </a:rPr>
              <a:t>135168 GPU</a:t>
            </a:r>
            <a:r>
              <a:rPr lang="zh-CN" altLang="en-US" sz="2000" dirty="0">
                <a:latin typeface="Microsoft YaHei" panose="020B0503020204020204" pitchFamily="34" charset="-122"/>
                <a:ea typeface="Microsoft YaHei" panose="020B0503020204020204" pitchFamily="34" charset="-122"/>
              </a:rPr>
              <a:t>小时， </a:t>
            </a:r>
            <a:r>
              <a:rPr lang="en-US" altLang="zh-CN" sz="2000" dirty="0">
                <a:latin typeface="Microsoft YaHei" panose="020B0503020204020204" pitchFamily="34" charset="-122"/>
                <a:ea typeface="Microsoft YaHei" panose="020B0503020204020204" pitchFamily="34" charset="-122"/>
              </a:rPr>
              <a:t>LLaMA-33B</a:t>
            </a:r>
            <a:r>
              <a:rPr lang="zh-CN" altLang="en-US" sz="2000" dirty="0">
                <a:latin typeface="Microsoft YaHei" panose="020B0503020204020204" pitchFamily="34" charset="-122"/>
                <a:ea typeface="Microsoft YaHei" panose="020B0503020204020204" pitchFamily="34" charset="-122"/>
              </a:rPr>
              <a:t>模型训练花费了 </a:t>
            </a:r>
            <a:r>
              <a:rPr lang="en-US" altLang="zh-CN" sz="2000" dirty="0">
                <a:latin typeface="Microsoft YaHei" panose="020B0503020204020204" pitchFamily="34" charset="-122"/>
                <a:ea typeface="Microsoft YaHei" panose="020B0503020204020204" pitchFamily="34" charset="-122"/>
              </a:rPr>
              <a:t>530432 GPU</a:t>
            </a:r>
            <a:r>
              <a:rPr lang="zh-CN" altLang="en-US" sz="2000" dirty="0">
                <a:latin typeface="Microsoft YaHei" panose="020B0503020204020204" pitchFamily="34" charset="-122"/>
                <a:ea typeface="Microsoft YaHei" panose="020B0503020204020204" pitchFamily="34" charset="-122"/>
              </a:rPr>
              <a:t>小时，而</a:t>
            </a:r>
            <a:r>
              <a:rPr lang="en-US" altLang="zh-CN" sz="2000" dirty="0">
                <a:latin typeface="Microsoft YaHei" panose="020B0503020204020204" pitchFamily="34" charset="-122"/>
                <a:ea typeface="Microsoft YaHei" panose="020B0503020204020204" pitchFamily="34" charset="-122"/>
              </a:rPr>
              <a:t>LLaMA-65B</a:t>
            </a:r>
            <a:r>
              <a:rPr lang="zh-CN" altLang="en-US" sz="2000" dirty="0">
                <a:latin typeface="Microsoft YaHei" panose="020B0503020204020204" pitchFamily="34" charset="-122"/>
                <a:ea typeface="Microsoft YaHei" panose="020B0503020204020204" pitchFamily="34" charset="-122"/>
              </a:rPr>
              <a:t>模型训练花费则高达 </a:t>
            </a:r>
            <a:r>
              <a:rPr lang="en-US" altLang="zh-CN" sz="2000" dirty="0">
                <a:latin typeface="Microsoft YaHei" panose="020B0503020204020204" pitchFamily="34" charset="-122"/>
                <a:ea typeface="Microsoft YaHei" panose="020B0503020204020204" pitchFamily="34" charset="-122"/>
              </a:rPr>
              <a:t>1022362 GPU</a:t>
            </a:r>
            <a:r>
              <a:rPr lang="zh-CN" altLang="en-US" sz="2000" dirty="0">
                <a:latin typeface="Microsoft YaHei" panose="020B0503020204020204" pitchFamily="34" charset="-122"/>
                <a:ea typeface="Microsoft YaHei" panose="020B0503020204020204" pitchFamily="34" charset="-122"/>
              </a:rPr>
              <a:t>小时。</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分布式训练概述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913625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5289333"/>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分布式训练系统仍然需要克服计算墙、显存墙、通信墙等多种挑战，以确保集群内的所有资源得到充分利用，从而加速训练过程并缩短训练周期。</a:t>
            </a: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计算墙：</a:t>
            </a:r>
            <a:r>
              <a:rPr lang="zh-CN" altLang="en-US" sz="2000" dirty="0">
                <a:latin typeface="Microsoft YaHei" panose="020B0503020204020204" pitchFamily="34" charset="-122"/>
                <a:ea typeface="Microsoft YaHei" panose="020B0503020204020204" pitchFamily="34" charset="-122"/>
              </a:rPr>
              <a:t>单个计算设备所能提供的计算能力与大语言模型所需的总计算量之间存在巨大差异。</a:t>
            </a:r>
            <a:r>
              <a:rPr lang="en-US" altLang="zh-CN" sz="2000" dirty="0">
                <a:latin typeface="Microsoft YaHei" panose="020B0503020204020204" pitchFamily="34" charset="-122"/>
                <a:ea typeface="Microsoft YaHei" panose="020B0503020204020204" pitchFamily="34" charset="-122"/>
              </a:rPr>
              <a:t>2022</a:t>
            </a:r>
            <a:r>
              <a:rPr lang="zh-CN" altLang="en-US" sz="2000" dirty="0">
                <a:latin typeface="Microsoft YaHei" panose="020B0503020204020204" pitchFamily="34" charset="-122"/>
                <a:ea typeface="Microsoft YaHei" panose="020B0503020204020204" pitchFamily="34" charset="-122"/>
              </a:rPr>
              <a:t>年</a:t>
            </a:r>
            <a:r>
              <a:rPr lang="en-US" altLang="zh-CN"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月发布的</a:t>
            </a:r>
            <a:r>
              <a:rPr lang="en-US" altLang="zh-CN" sz="2000" dirty="0">
                <a:latin typeface="Microsoft YaHei" panose="020B0503020204020204" pitchFamily="34" charset="-122"/>
                <a:ea typeface="Microsoft YaHei" panose="020B0503020204020204" pitchFamily="34" charset="-122"/>
              </a:rPr>
              <a:t>NVIDIA H100 SXM</a:t>
            </a:r>
            <a:r>
              <a:rPr lang="zh-CN" altLang="en-US" sz="2000" dirty="0">
                <a:latin typeface="Microsoft YaHei" panose="020B0503020204020204" pitchFamily="34" charset="-122"/>
                <a:ea typeface="Microsoft YaHei" panose="020B0503020204020204" pitchFamily="34" charset="-122"/>
              </a:rPr>
              <a:t>的单卡</a:t>
            </a:r>
            <a:r>
              <a:rPr lang="en-US" altLang="zh-CN" sz="2000" dirty="0">
                <a:latin typeface="Microsoft YaHei" panose="020B0503020204020204" pitchFamily="34" charset="-122"/>
                <a:ea typeface="Microsoft YaHei" panose="020B0503020204020204" pitchFamily="34" charset="-122"/>
              </a:rPr>
              <a:t>FP16</a:t>
            </a:r>
            <a:r>
              <a:rPr lang="zh-CN" altLang="en-US" sz="2000" dirty="0">
                <a:latin typeface="Microsoft YaHei" panose="020B0503020204020204" pitchFamily="34" charset="-122"/>
                <a:ea typeface="Microsoft YaHei" panose="020B0503020204020204" pitchFamily="34" charset="-122"/>
              </a:rPr>
              <a:t>算力也只有 </a:t>
            </a:r>
            <a:r>
              <a:rPr lang="en-US" altLang="zh-CN" sz="2000" dirty="0">
                <a:latin typeface="Microsoft YaHei" panose="020B0503020204020204" pitchFamily="34" charset="-122"/>
                <a:ea typeface="Microsoft YaHei" panose="020B0503020204020204" pitchFamily="34" charset="-122"/>
              </a:rPr>
              <a:t>2000 TFLOPs</a:t>
            </a:r>
            <a:r>
              <a:rPr lang="zh-CN" altLang="en-US" sz="2000" dirty="0">
                <a:latin typeface="Microsoft YaHei" panose="020B0503020204020204" pitchFamily="34" charset="-122"/>
                <a:ea typeface="Microsoft YaHei" panose="020B0503020204020204" pitchFamily="34" charset="-122"/>
              </a:rPr>
              <a:t>，而 </a:t>
            </a:r>
            <a:r>
              <a:rPr lang="en-US" altLang="zh-CN" sz="2000" dirty="0">
                <a:latin typeface="Microsoft YaHei" panose="020B0503020204020204" pitchFamily="34" charset="-122"/>
                <a:ea typeface="Microsoft YaHei" panose="020B0503020204020204" pitchFamily="34" charset="-122"/>
              </a:rPr>
              <a:t>GPT-3 </a:t>
            </a:r>
            <a:r>
              <a:rPr lang="zh-CN" altLang="en-US" sz="2000" dirty="0">
                <a:latin typeface="Microsoft YaHei" panose="020B0503020204020204" pitchFamily="34" charset="-122"/>
                <a:ea typeface="Microsoft YaHei" panose="020B0503020204020204" pitchFamily="34" charset="-122"/>
              </a:rPr>
              <a:t>则需要 </a:t>
            </a:r>
            <a:r>
              <a:rPr lang="en-US" altLang="zh-CN" sz="2000" dirty="0">
                <a:latin typeface="Microsoft YaHei" panose="020B0503020204020204" pitchFamily="34" charset="-122"/>
                <a:ea typeface="Microsoft YaHei" panose="020B0503020204020204" pitchFamily="34" charset="-122"/>
              </a:rPr>
              <a:t>314 ZFLOPs </a:t>
            </a:r>
            <a:r>
              <a:rPr lang="zh-CN" altLang="en-US" sz="2000" dirty="0">
                <a:latin typeface="Microsoft YaHei" panose="020B0503020204020204" pitchFamily="34" charset="-122"/>
                <a:ea typeface="Microsoft YaHei" panose="020B0503020204020204" pitchFamily="34" charset="-122"/>
              </a:rPr>
              <a:t>的总计算量，两者相差了 </a:t>
            </a:r>
            <a:r>
              <a:rPr lang="en-US" altLang="zh-CN" sz="2000" dirty="0">
                <a:latin typeface="Microsoft YaHei" panose="020B0503020204020204" pitchFamily="34" charset="-122"/>
                <a:ea typeface="Microsoft YaHei" panose="020B0503020204020204" pitchFamily="34" charset="-122"/>
              </a:rPr>
              <a:t>8 </a:t>
            </a:r>
            <a:r>
              <a:rPr lang="zh-CN" altLang="en-US" sz="2000" dirty="0">
                <a:latin typeface="Microsoft YaHei" panose="020B0503020204020204" pitchFamily="34" charset="-122"/>
                <a:ea typeface="Microsoft YaHei" panose="020B0503020204020204" pitchFamily="34" charset="-122"/>
              </a:rPr>
              <a:t>个数量级。</a:t>
            </a: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显存墙：</a:t>
            </a:r>
            <a:r>
              <a:rPr lang="zh-CN" altLang="en-US" sz="2000" dirty="0">
                <a:latin typeface="Microsoft YaHei" panose="020B0503020204020204" pitchFamily="34" charset="-122"/>
                <a:ea typeface="Microsoft YaHei" panose="020B0503020204020204" pitchFamily="34" charset="-122"/>
              </a:rPr>
              <a:t>单个计算设备无法完整存储一个大语言模型的参数。</a:t>
            </a:r>
            <a:r>
              <a:rPr lang="en-US" altLang="zh-CN" sz="2000" dirty="0">
                <a:latin typeface="Microsoft YaHei" panose="020B0503020204020204" pitchFamily="34" charset="-122"/>
                <a:ea typeface="Microsoft YaHei" panose="020B0503020204020204" pitchFamily="34" charset="-122"/>
              </a:rPr>
              <a:t>GPT-3</a:t>
            </a:r>
            <a:r>
              <a:rPr lang="zh-CN" altLang="en-US" sz="2000" dirty="0">
                <a:latin typeface="Microsoft YaHei" panose="020B0503020204020204" pitchFamily="34" charset="-122"/>
                <a:ea typeface="Microsoft YaHei" panose="020B0503020204020204" pitchFamily="34" charset="-122"/>
              </a:rPr>
              <a:t>包含</a:t>
            </a:r>
            <a:r>
              <a:rPr lang="en-US" altLang="zh-CN" sz="2000" dirty="0">
                <a:latin typeface="Microsoft YaHei" panose="020B0503020204020204" pitchFamily="34" charset="-122"/>
                <a:ea typeface="Microsoft YaHei" panose="020B0503020204020204" pitchFamily="34" charset="-122"/>
              </a:rPr>
              <a:t>1750</a:t>
            </a:r>
            <a:r>
              <a:rPr lang="zh-CN" altLang="en-US" sz="2000" dirty="0">
                <a:latin typeface="Microsoft YaHei" panose="020B0503020204020204" pitchFamily="34" charset="-122"/>
                <a:ea typeface="Microsoft YaHei" panose="020B0503020204020204" pitchFamily="34" charset="-122"/>
              </a:rPr>
              <a:t>亿参数，在推理阶段如果采用</a:t>
            </a:r>
            <a:r>
              <a:rPr lang="en-US" altLang="zh-CN" sz="2000" dirty="0">
                <a:latin typeface="Microsoft YaHei" panose="020B0503020204020204" pitchFamily="34" charset="-122"/>
                <a:ea typeface="Microsoft YaHei" panose="020B0503020204020204" pitchFamily="34" charset="-122"/>
              </a:rPr>
              <a:t>FP32</a:t>
            </a:r>
            <a:r>
              <a:rPr lang="zh-CN" altLang="en-US" sz="2000" dirty="0">
                <a:latin typeface="Microsoft YaHei" panose="020B0503020204020204" pitchFamily="34" charset="-122"/>
                <a:ea typeface="Microsoft YaHei" panose="020B0503020204020204" pitchFamily="34" charset="-122"/>
              </a:rPr>
              <a:t>格式进行存储，需要</a:t>
            </a:r>
            <a:r>
              <a:rPr lang="en-US" altLang="zh-CN" sz="2000" dirty="0">
                <a:latin typeface="Microsoft YaHei" panose="020B0503020204020204" pitchFamily="34" charset="-122"/>
                <a:ea typeface="Microsoft YaHei" panose="020B0503020204020204" pitchFamily="34" charset="-122"/>
              </a:rPr>
              <a:t>700GB</a:t>
            </a:r>
            <a:r>
              <a:rPr lang="zh-CN" altLang="en-US" sz="2000" dirty="0">
                <a:latin typeface="Microsoft YaHei" panose="020B0503020204020204" pitchFamily="34" charset="-122"/>
                <a:ea typeface="Microsoft YaHei" panose="020B0503020204020204" pitchFamily="34" charset="-122"/>
              </a:rPr>
              <a:t>的计算设备内存空间，而 </a:t>
            </a:r>
            <a:r>
              <a:rPr lang="en-US" altLang="zh-CN" sz="2000" dirty="0">
                <a:latin typeface="Microsoft YaHei" panose="020B0503020204020204" pitchFamily="34" charset="-122"/>
                <a:ea typeface="Microsoft YaHei" panose="020B0503020204020204" pitchFamily="34" charset="-122"/>
              </a:rPr>
              <a:t>NVIDIA H100 GPU</a:t>
            </a:r>
            <a:r>
              <a:rPr lang="zh-CN" altLang="en-US" sz="2000" dirty="0">
                <a:latin typeface="Microsoft YaHei" panose="020B0503020204020204" pitchFamily="34" charset="-122"/>
                <a:ea typeface="Microsoft YaHei" panose="020B0503020204020204" pitchFamily="34" charset="-122"/>
              </a:rPr>
              <a:t>只有</a:t>
            </a:r>
            <a:r>
              <a:rPr lang="en-US" altLang="zh-CN" sz="2000" dirty="0">
                <a:latin typeface="Microsoft YaHei" panose="020B0503020204020204" pitchFamily="34" charset="-122"/>
                <a:ea typeface="Microsoft YaHei" panose="020B0503020204020204" pitchFamily="34" charset="-122"/>
              </a:rPr>
              <a:t>80GB</a:t>
            </a:r>
            <a:r>
              <a:rPr lang="zh-CN" altLang="en-US" sz="2000" dirty="0">
                <a:latin typeface="Microsoft YaHei" panose="020B0503020204020204" pitchFamily="34" charset="-122"/>
                <a:ea typeface="Microsoft YaHei" panose="020B0503020204020204" pitchFamily="34" charset="-122"/>
              </a:rPr>
              <a:t>显存。</a:t>
            </a: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通信墙：</a:t>
            </a:r>
            <a:r>
              <a:rPr lang="zh-CN" altLang="en-US" sz="2000" dirty="0">
                <a:latin typeface="Microsoft YaHei" panose="020B0503020204020204" pitchFamily="34" charset="-122"/>
                <a:ea typeface="Microsoft YaHei" panose="020B0503020204020204" pitchFamily="34" charset="-122"/>
              </a:rPr>
              <a:t>分布式训练系统中各计算设备之间需要频繁地进行参数传输和同步。由于通信的延迟和带宽限制，这可能成为训练过程的瓶颈。</a:t>
            </a:r>
            <a:r>
              <a:rPr lang="en-US" altLang="zh-CN" sz="2000" dirty="0">
                <a:latin typeface="Microsoft YaHei" panose="020B0503020204020204" pitchFamily="34" charset="-122"/>
                <a:ea typeface="Microsoft YaHei" panose="020B0503020204020204" pitchFamily="34" charset="-122"/>
              </a:rPr>
              <a:t>GPT-3</a:t>
            </a:r>
            <a:r>
              <a:rPr lang="zh-CN" altLang="en-US" sz="2000" dirty="0">
                <a:latin typeface="Microsoft YaHei" panose="020B0503020204020204" pitchFamily="34" charset="-122"/>
                <a:ea typeface="Microsoft YaHei" panose="020B0503020204020204" pitchFamily="34" charset="-122"/>
              </a:rPr>
              <a:t>训练过程中，如果分布式系统中存在</a:t>
            </a:r>
            <a:r>
              <a:rPr lang="en-US" altLang="zh-CN" sz="2000" dirty="0">
                <a:latin typeface="Microsoft YaHei" panose="020B0503020204020204" pitchFamily="34" charset="-122"/>
                <a:ea typeface="Microsoft YaHei" panose="020B0503020204020204" pitchFamily="34" charset="-122"/>
              </a:rPr>
              <a:t>128</a:t>
            </a:r>
            <a:r>
              <a:rPr lang="zh-CN" altLang="en-US" sz="2000" dirty="0">
                <a:latin typeface="Microsoft YaHei" panose="020B0503020204020204" pitchFamily="34" charset="-122"/>
                <a:ea typeface="Microsoft YaHei" panose="020B0503020204020204" pitchFamily="34" charset="-122"/>
              </a:rPr>
              <a:t>个模型副本，那么在每次迭代过程中至少需要传输 </a:t>
            </a:r>
            <a:r>
              <a:rPr lang="en-US" altLang="zh-CN" sz="2000" dirty="0">
                <a:latin typeface="Microsoft YaHei" panose="020B0503020204020204" pitchFamily="34" charset="-122"/>
                <a:ea typeface="Microsoft YaHei" panose="020B0503020204020204" pitchFamily="34" charset="-122"/>
              </a:rPr>
              <a:t>89.6TB</a:t>
            </a:r>
            <a:r>
              <a:rPr lang="zh-CN" altLang="en-US" sz="2000" dirty="0">
                <a:latin typeface="Microsoft YaHei" panose="020B0503020204020204" pitchFamily="34" charset="-122"/>
                <a:ea typeface="Microsoft YaHei" panose="020B0503020204020204" pitchFamily="34" charset="-122"/>
              </a:rPr>
              <a:t>的梯度数据。而截止</a:t>
            </a:r>
            <a:r>
              <a:rPr lang="en-US" altLang="zh-CN" sz="2000" dirty="0">
                <a:latin typeface="Microsoft YaHei" panose="020B0503020204020204" pitchFamily="34" charset="-122"/>
                <a:ea typeface="Microsoft YaHei" panose="020B0503020204020204" pitchFamily="34" charset="-122"/>
              </a:rPr>
              <a:t>2023</a:t>
            </a:r>
            <a:r>
              <a:rPr lang="zh-CN" altLang="en-US" sz="2000" dirty="0">
                <a:latin typeface="Microsoft YaHei" panose="020B0503020204020204" pitchFamily="34" charset="-122"/>
                <a:ea typeface="Microsoft YaHei" panose="020B0503020204020204" pitchFamily="34" charset="-122"/>
              </a:rPr>
              <a:t>年</a:t>
            </a:r>
            <a:r>
              <a:rPr lang="en-US" altLang="zh-CN" sz="2000" dirty="0">
                <a:latin typeface="Microsoft YaHei" panose="020B0503020204020204" pitchFamily="34" charset="-122"/>
                <a:ea typeface="Microsoft YaHei" panose="020B0503020204020204" pitchFamily="34" charset="-122"/>
              </a:rPr>
              <a:t>8</a:t>
            </a:r>
            <a:r>
              <a:rPr lang="zh-CN" altLang="en-US" sz="2000" dirty="0">
                <a:latin typeface="Microsoft YaHei" panose="020B0503020204020204" pitchFamily="34" charset="-122"/>
                <a:ea typeface="Microsoft YaHei" panose="020B0503020204020204" pitchFamily="34" charset="-122"/>
              </a:rPr>
              <a:t>月，单个</a:t>
            </a:r>
            <a:r>
              <a:rPr lang="en-US" altLang="zh-CN" sz="2000" dirty="0">
                <a:latin typeface="Microsoft YaHei" panose="020B0503020204020204" pitchFamily="34" charset="-122"/>
                <a:ea typeface="Microsoft YaHei" panose="020B0503020204020204" pitchFamily="34" charset="-122"/>
              </a:rPr>
              <a:t>InfiniBand</a:t>
            </a:r>
            <a:r>
              <a:rPr lang="zh-CN" altLang="en-US" sz="2000" dirty="0">
                <a:latin typeface="Microsoft YaHei" panose="020B0503020204020204" pitchFamily="34" charset="-122"/>
                <a:ea typeface="Microsoft YaHei" panose="020B0503020204020204" pitchFamily="34" charset="-122"/>
              </a:rPr>
              <a:t>链路仅能够提供不超过</a:t>
            </a:r>
            <a:r>
              <a:rPr lang="en-US" altLang="zh-CN" sz="2000" dirty="0">
                <a:latin typeface="Microsoft YaHei" panose="020B0503020204020204" pitchFamily="34" charset="-122"/>
                <a:ea typeface="Microsoft YaHei" panose="020B0503020204020204" pitchFamily="34" charset="-122"/>
              </a:rPr>
              <a:t>800Gb/s </a:t>
            </a:r>
            <a:r>
              <a:rPr lang="zh-CN" altLang="en-US" sz="2000" dirty="0">
                <a:latin typeface="Microsoft YaHei" panose="020B0503020204020204" pitchFamily="34" charset="-122"/>
                <a:ea typeface="Microsoft YaHei" panose="020B0503020204020204" pitchFamily="34" charset="-122"/>
              </a:rPr>
              <a:t>带宽。</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分布式训练概述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4130852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F6014F9C-A106-11F2-7E92-D89BFEA2D15F}"/>
              </a:ext>
            </a:extLst>
          </p:cNvPr>
          <p:cNvSpPr>
            <a:spLocks noChangeArrowheads="1"/>
          </p:cNvSpPr>
          <p:nvPr/>
        </p:nvSpPr>
        <p:spPr bwMode="auto">
          <a:xfrm>
            <a:off x="634618" y="3431929"/>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分布式训练并行策略</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分布式训练的集群架构</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err="1">
                  <a:solidFill>
                    <a:srgbClr val="0070C0"/>
                  </a:solidFill>
                  <a:latin typeface="微软雅黑" panose="020B0503020204020204" pitchFamily="34" charset="-122"/>
                  <a:ea typeface="微软雅黑" panose="020B0503020204020204" pitchFamily="34" charset="-122"/>
                </a:rPr>
                <a:t>DeepSpeed</a:t>
              </a:r>
              <a:r>
                <a:rPr lang="zh-CN" altLang="en-US" sz="2000" b="1" dirty="0">
                  <a:solidFill>
                    <a:srgbClr val="0070C0"/>
                  </a:solidFill>
                  <a:latin typeface="微软雅黑" panose="020B0503020204020204" pitchFamily="34" charset="-122"/>
                  <a:ea typeface="微软雅黑" panose="020B0503020204020204" pitchFamily="34" charset="-122"/>
                </a:rPr>
                <a:t>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8552" y="5531643"/>
            <a:ext cx="3733800" cy="488950"/>
            <a:chOff x="1129" y="0"/>
            <a:chExt cx="5402789"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54077" y="5531643"/>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05581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分布式训练系统目标就是将单节点模型训练转换成等价的分布式并行模型训练。对于大语言模型来说，训练过程就是根据数据和损失函数，利用优化算法对神经网络模型参数进行更新的过程。</a:t>
            </a:r>
            <a:endParaRPr lang="zh-CN" altLang="en-US"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分布式训练的并行策略</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E9DA1DAE-79F4-3D14-BEBB-FE0B80BE5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911" y="2614716"/>
            <a:ext cx="7772400" cy="2437961"/>
          </a:xfrm>
          <a:prstGeom prst="rect">
            <a:avLst/>
          </a:prstGeom>
        </p:spPr>
      </p:pic>
      <p:sp>
        <p:nvSpPr>
          <p:cNvPr id="14" name="TextBox 13">
            <a:extLst>
              <a:ext uri="{FF2B5EF4-FFF2-40B4-BE49-F238E27FC236}">
                <a16:creationId xmlns:a16="http://schemas.microsoft.com/office/drawing/2014/main" id="{26A5128E-374A-9721-CFA8-78BB315A330E}"/>
              </a:ext>
            </a:extLst>
          </p:cNvPr>
          <p:cNvSpPr txBox="1"/>
          <p:nvPr/>
        </p:nvSpPr>
        <p:spPr>
          <a:xfrm>
            <a:off x="496496" y="5537915"/>
            <a:ext cx="10857303" cy="511807"/>
          </a:xfrm>
          <a:prstGeom prst="rect">
            <a:avLst/>
          </a:prstGeom>
          <a:noFill/>
        </p:spPr>
        <p:txBody>
          <a:bodyPr wrap="square">
            <a:spAutoFit/>
          </a:bodyPr>
          <a:lstStyle/>
          <a:p>
            <a:pPr algn="just">
              <a:lnSpc>
                <a:spcPct val="125000"/>
              </a:lnSpc>
              <a:spcBef>
                <a:spcPts val="1200"/>
              </a:spcBef>
            </a:pPr>
            <a:r>
              <a:rPr lang="en-CN" sz="2400" dirty="0">
                <a:latin typeface="Microsoft YaHei" panose="020B0503020204020204" pitchFamily="34" charset="-122"/>
                <a:ea typeface="Microsoft YaHei" panose="020B0503020204020204" pitchFamily="34" charset="-122"/>
              </a:rPr>
              <a:t>单节点模型训练系统结构如上图所示，主要由数据和模型两个部分组成。</a:t>
            </a:r>
          </a:p>
        </p:txBody>
      </p:sp>
    </p:spTree>
    <p:extLst>
      <p:ext uri="{BB962C8B-B14F-4D97-AF65-F5344CB8AC3E}">
        <p14:creationId xmlns:p14="http://schemas.microsoft.com/office/powerpoint/2010/main" val="80777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98475" y="1140488"/>
            <a:ext cx="11195049" cy="5250861"/>
          </a:xfrm>
          <a:prstGeom prst="rect">
            <a:avLst/>
          </a:prstGeom>
          <a:noFill/>
        </p:spPr>
        <p:txBody>
          <a:bodyPr wrap="square">
            <a:spAutoFit/>
          </a:bodyPr>
          <a:lstStyle/>
          <a:p>
            <a:pPr>
              <a:lnSpc>
                <a:spcPct val="125000"/>
              </a:lnSpc>
              <a:spcBef>
                <a:spcPts val="1200"/>
              </a:spcBef>
            </a:pPr>
            <a:r>
              <a:rPr lang="zh-CN" altLang="en-US" sz="2000" dirty="0">
                <a:effectLst/>
                <a:latin typeface="Microsoft YaHei" panose="020B0503020204020204" pitchFamily="34" charset="-122"/>
                <a:ea typeface="Microsoft YaHei" panose="020B0503020204020204" pitchFamily="34" charset="-122"/>
              </a:rPr>
              <a:t>训练过程会由多个数据小批次（</a:t>
            </a:r>
            <a:r>
              <a:rPr lang="en-US" sz="2000" dirty="0">
                <a:effectLst/>
                <a:latin typeface="Microsoft YaHei" panose="020B0503020204020204" pitchFamily="34" charset="-122"/>
                <a:ea typeface="Microsoft YaHei" panose="020B0503020204020204" pitchFamily="34" charset="-122"/>
              </a:rPr>
              <a:t>Mini-batch）</a:t>
            </a:r>
            <a:r>
              <a:rPr lang="zh-CN" altLang="en-US" sz="2000" dirty="0">
                <a:effectLst/>
                <a:latin typeface="Microsoft YaHei" panose="020B0503020204020204" pitchFamily="34" charset="-122"/>
                <a:ea typeface="Microsoft YaHei" panose="020B0503020204020204" pitchFamily="34" charset="-122"/>
              </a:rPr>
              <a:t>完成。图中数据表示一个数据小批次。训练系统会利用数据小批次根据损失函数和优化算法生成梯度，从而对模型参数进行修正。</a:t>
            </a:r>
            <a:endParaRPr lang="en-US" altLang="zh-CN" sz="2000" dirty="0">
              <a:effectLst/>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000" dirty="0">
                <a:effectLst/>
                <a:latin typeface="Microsoft YaHei" panose="020B0503020204020204" pitchFamily="34" charset="-122"/>
                <a:ea typeface="Microsoft YaHei" panose="020B0503020204020204" pitchFamily="34" charset="-122"/>
              </a:rPr>
              <a:t>针对大语言模型多层神经网络的执行过程，可以由一个计算图（</a:t>
            </a:r>
            <a:r>
              <a:rPr lang="en-US" sz="2000" dirty="0">
                <a:effectLst/>
                <a:latin typeface="Microsoft YaHei" panose="020B0503020204020204" pitchFamily="34" charset="-122"/>
                <a:ea typeface="Microsoft YaHei" panose="020B0503020204020204" pitchFamily="34" charset="-122"/>
              </a:rPr>
              <a:t>Computational Graph）</a:t>
            </a:r>
            <a:r>
              <a:rPr lang="zh-CN" altLang="en-US" sz="2000" dirty="0">
                <a:effectLst/>
                <a:latin typeface="Microsoft YaHei" panose="020B0503020204020204" pitchFamily="34" charset="-122"/>
                <a:ea typeface="Microsoft YaHei" panose="020B0503020204020204" pitchFamily="34" charset="-122"/>
              </a:rPr>
              <a:t>表示。这个图有多个相互连接的算子（</a:t>
            </a:r>
            <a:r>
              <a:rPr lang="en-US" sz="2000" dirty="0">
                <a:effectLst/>
                <a:latin typeface="Microsoft YaHei" panose="020B0503020204020204" pitchFamily="34" charset="-122"/>
                <a:ea typeface="Microsoft YaHei" panose="020B0503020204020204" pitchFamily="34" charset="-122"/>
              </a:rPr>
              <a:t>Operator），</a:t>
            </a:r>
            <a:r>
              <a:rPr lang="zh-CN" altLang="en-US" sz="2000" dirty="0">
                <a:effectLst/>
                <a:latin typeface="Microsoft YaHei" panose="020B0503020204020204" pitchFamily="34" charset="-122"/>
                <a:ea typeface="Microsoft YaHei" panose="020B0503020204020204" pitchFamily="34" charset="-122"/>
              </a:rPr>
              <a:t>每个算子实现一个神经网络层（</a:t>
            </a:r>
            <a:r>
              <a:rPr lang="en-US" sz="2000" dirty="0">
                <a:effectLst/>
                <a:latin typeface="Microsoft YaHei" panose="020B0503020204020204" pitchFamily="34" charset="-122"/>
                <a:ea typeface="Microsoft YaHei" panose="020B0503020204020204" pitchFamily="34" charset="-122"/>
              </a:rPr>
              <a:t>Neural Network Layer），</a:t>
            </a:r>
            <a:r>
              <a:rPr lang="zh-CN" altLang="en-US" sz="2000" dirty="0">
                <a:effectLst/>
                <a:latin typeface="Microsoft YaHei" panose="020B0503020204020204" pitchFamily="34" charset="-122"/>
                <a:ea typeface="Microsoft YaHei" panose="020B0503020204020204" pitchFamily="34" charset="-122"/>
              </a:rPr>
              <a:t>而参数则代表了这个层在训练中所更新的权重。</a:t>
            </a:r>
            <a:endParaRPr lang="en-US" altLang="zh-CN" sz="2000" dirty="0">
              <a:effectLst/>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000" dirty="0">
                <a:effectLst/>
                <a:latin typeface="Microsoft YaHei" panose="020B0503020204020204" pitchFamily="34" charset="-122"/>
                <a:ea typeface="Microsoft YaHei" panose="020B0503020204020204" pitchFamily="34" charset="-122"/>
              </a:rPr>
              <a:t>计算图的执行过程可以分为前向计算和反向计算两个阶段。</a:t>
            </a:r>
            <a:endParaRPr lang="en-US" altLang="zh-CN" sz="2000" dirty="0">
              <a:effectLst/>
              <a:latin typeface="Microsoft YaHei" panose="020B0503020204020204" pitchFamily="34" charset="-122"/>
              <a:ea typeface="Microsoft YaHei" panose="020B0503020204020204" pitchFamily="34" charset="-122"/>
            </a:endParaRPr>
          </a:p>
          <a:p>
            <a:pPr marL="800100" lvl="1" indent="-342900">
              <a:lnSpc>
                <a:spcPct val="125000"/>
              </a:lnSpc>
              <a:spcBef>
                <a:spcPts val="1200"/>
              </a:spcBef>
              <a:buFont typeface="Arial" panose="020B0604020202020204" pitchFamily="34" charset="0"/>
              <a:buChar char="•"/>
            </a:pPr>
            <a:r>
              <a:rPr lang="zh-CN" altLang="en-US" b="1" dirty="0">
                <a:solidFill>
                  <a:srgbClr val="0070C0"/>
                </a:solidFill>
                <a:effectLst/>
                <a:latin typeface="Microsoft YaHei" panose="020B0503020204020204" pitchFamily="34" charset="-122"/>
                <a:ea typeface="Microsoft YaHei" panose="020B0503020204020204" pitchFamily="34" charset="-122"/>
              </a:rPr>
              <a:t>前向计算</a:t>
            </a:r>
            <a:r>
              <a:rPr lang="zh-CN" altLang="en-US" dirty="0">
                <a:effectLst/>
                <a:latin typeface="Microsoft YaHei" panose="020B0503020204020204" pitchFamily="34" charset="-122"/>
                <a:ea typeface="Microsoft YaHei" panose="020B0503020204020204" pitchFamily="34" charset="-122"/>
              </a:rPr>
              <a:t>的过程是将数据读入第一个算子，计算出相应的输出结构，然后依此重复这个前向计算过程，直到最后一个算子结束。</a:t>
            </a:r>
            <a:endParaRPr lang="en-US" altLang="zh-CN" dirty="0">
              <a:effectLst/>
              <a:latin typeface="Microsoft YaHei" panose="020B0503020204020204" pitchFamily="34" charset="-122"/>
              <a:ea typeface="Microsoft YaHei" panose="020B0503020204020204" pitchFamily="34" charset="-122"/>
            </a:endParaRPr>
          </a:p>
          <a:p>
            <a:pPr marL="800100" lvl="1" indent="-342900">
              <a:lnSpc>
                <a:spcPct val="125000"/>
              </a:lnSpc>
              <a:spcBef>
                <a:spcPts val="1200"/>
              </a:spcBef>
              <a:buFont typeface="Arial" panose="020B0604020202020204" pitchFamily="34" charset="0"/>
              <a:buChar char="•"/>
            </a:pPr>
            <a:r>
              <a:rPr lang="zh-CN" altLang="en-US" b="1" dirty="0">
                <a:solidFill>
                  <a:srgbClr val="0070C0"/>
                </a:solidFill>
                <a:latin typeface="Microsoft YaHei" panose="020B0503020204020204" pitchFamily="34" charset="-122"/>
                <a:ea typeface="Microsoft YaHei" panose="020B0503020204020204" pitchFamily="34" charset="-122"/>
              </a:rPr>
              <a:t>反向计算</a:t>
            </a:r>
            <a:r>
              <a:rPr lang="zh-CN" altLang="en-US" dirty="0">
                <a:effectLst/>
                <a:latin typeface="Microsoft YaHei" panose="020B0503020204020204" pitchFamily="34" charset="-122"/>
                <a:ea typeface="Microsoft YaHei" panose="020B0503020204020204" pitchFamily="34" charset="-122"/>
              </a:rPr>
              <a:t>过程是根据优化函数和损失，每个算子依次计算梯度，并利用梯度更新本地的参数。在反向计算结束后，该数据小批次的计算完成，系统就会读取下一个数据小批次，继续下一轮的模型参数更新。</a:t>
            </a:r>
            <a:endParaRPr lang="en-US" altLang="zh-CN" dirty="0">
              <a:effectLst/>
              <a:latin typeface="Microsoft YaHei" panose="020B0503020204020204" pitchFamily="34" charset="-122"/>
              <a:ea typeface="Microsoft YaHei" panose="020B0503020204020204" pitchFamily="34" charset="-122"/>
            </a:endParaRPr>
          </a:p>
          <a:p>
            <a:pPr>
              <a:lnSpc>
                <a:spcPct val="125000"/>
              </a:lnSpc>
              <a:spcBef>
                <a:spcPts val="1200"/>
              </a:spcBef>
            </a:pPr>
            <a:endParaRPr lang="zh-CN" altLang="en-US" sz="2000" dirty="0">
              <a:effectLst/>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分布式训练的并行策略</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993757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58776" y="1039193"/>
            <a:ext cx="11474448" cy="3750450"/>
          </a:xfrm>
          <a:prstGeom prst="rect">
            <a:avLst/>
          </a:prstGeom>
          <a:noFill/>
        </p:spPr>
        <p:txBody>
          <a:bodyPr wrap="square">
            <a:spAutoFit/>
          </a:bodyPr>
          <a:lstStyle/>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根据单个设备模型训练系统的流程，可以看到，如果进行并行加速，可以从</a:t>
            </a:r>
            <a:r>
              <a:rPr lang="zh-CN" altLang="en-US" sz="2400" b="1" dirty="0">
                <a:solidFill>
                  <a:srgbClr val="0070C0"/>
                </a:solidFill>
                <a:latin typeface="Microsoft YaHei" panose="020B0503020204020204" pitchFamily="34" charset="-122"/>
                <a:ea typeface="Microsoft YaHei" panose="020B0503020204020204" pitchFamily="34" charset="-122"/>
              </a:rPr>
              <a:t>数据和模型</a:t>
            </a:r>
            <a:r>
              <a:rPr lang="zh-CN" altLang="en-US" sz="2400" dirty="0">
                <a:latin typeface="Microsoft YaHei" panose="020B0503020204020204" pitchFamily="34" charset="-122"/>
                <a:ea typeface="Microsoft YaHei" panose="020B0503020204020204" pitchFamily="34" charset="-122"/>
              </a:rPr>
              <a:t>两个维度进行考虑。</a:t>
            </a:r>
            <a:endParaRPr lang="en-US" altLang="zh-CN" sz="2400" dirty="0">
              <a:latin typeface="Microsoft YaHei" panose="020B0503020204020204" pitchFamily="34" charset="-122"/>
              <a:ea typeface="Microsoft YaHei" panose="020B0503020204020204" pitchFamily="34" charset="-122"/>
            </a:endParaRPr>
          </a:p>
          <a:p>
            <a:pPr marL="742950" lvl="1" indent="-285750">
              <a:lnSpc>
                <a:spcPct val="125000"/>
              </a:lnSpc>
              <a:spcBef>
                <a:spcPts val="1200"/>
              </a:spcBef>
              <a:buFont typeface="Arial" panose="020B0604020202020204" pitchFamily="34" charset="0"/>
              <a:buChar char="•"/>
            </a:pPr>
            <a:r>
              <a:rPr lang="zh-CN" altLang="en-US" sz="2000" dirty="0">
                <a:effectLst/>
                <a:latin typeface="Microsoft YaHei" panose="020B0503020204020204" pitchFamily="34" charset="-122"/>
                <a:ea typeface="Microsoft YaHei" panose="020B0503020204020204" pitchFamily="34" charset="-122"/>
              </a:rPr>
              <a:t>数据进行切分（</a:t>
            </a:r>
            <a:r>
              <a:rPr lang="en-US" altLang="zh-CN" sz="2000" dirty="0">
                <a:effectLst/>
                <a:latin typeface="Microsoft YaHei" panose="020B0503020204020204" pitchFamily="34" charset="-122"/>
                <a:ea typeface="Microsoft YaHei" panose="020B0503020204020204" pitchFamily="34" charset="-122"/>
              </a:rPr>
              <a:t>Partition</a:t>
            </a:r>
            <a:r>
              <a:rPr lang="zh-CN" altLang="en-US" sz="2000" dirty="0">
                <a:effectLst/>
                <a:latin typeface="Microsoft YaHei" panose="020B0503020204020204" pitchFamily="34" charset="-122"/>
                <a:ea typeface="Microsoft YaHei" panose="020B0503020204020204" pitchFamily="34" charset="-122"/>
              </a:rPr>
              <a:t>），并将同一个模型复制到多个设备上，并行执行不同的数据分片，这种方式通常被称为</a:t>
            </a:r>
            <a:r>
              <a:rPr lang="zh-CN" altLang="en-US" sz="2000" b="1" dirty="0">
                <a:solidFill>
                  <a:srgbClr val="0070C0"/>
                </a:solidFill>
                <a:effectLst/>
                <a:latin typeface="Microsoft YaHei" panose="020B0503020204020204" pitchFamily="34" charset="-122"/>
                <a:ea typeface="Microsoft YaHei" panose="020B0503020204020204" pitchFamily="34" charset="-122"/>
              </a:rPr>
              <a:t>数据并行（</a:t>
            </a:r>
            <a:r>
              <a:rPr lang="en-US" altLang="zh-CN" sz="2000" b="1" dirty="0">
                <a:solidFill>
                  <a:srgbClr val="0070C0"/>
                </a:solidFill>
                <a:effectLst/>
                <a:latin typeface="Microsoft YaHei" panose="020B0503020204020204" pitchFamily="34" charset="-122"/>
                <a:ea typeface="Microsoft YaHei" panose="020B0503020204020204" pitchFamily="34" charset="-122"/>
              </a:rPr>
              <a:t>Data Parallelism</a:t>
            </a:r>
            <a:r>
              <a:rPr lang="zh-CN" altLang="en-US" sz="2000" b="1" dirty="0">
                <a:solidFill>
                  <a:srgbClr val="0070C0"/>
                </a:solidFill>
                <a:effectLst/>
                <a:latin typeface="Microsoft YaHei" panose="020B0503020204020204" pitchFamily="34" charset="-122"/>
                <a:ea typeface="Microsoft YaHei" panose="020B0503020204020204" pitchFamily="34" charset="-122"/>
              </a:rPr>
              <a:t>，</a:t>
            </a:r>
            <a:r>
              <a:rPr lang="en-US" altLang="zh-CN" sz="2000" b="1" dirty="0">
                <a:solidFill>
                  <a:srgbClr val="0070C0"/>
                </a:solidFill>
                <a:effectLst/>
                <a:latin typeface="Microsoft YaHei" panose="020B0503020204020204" pitchFamily="34" charset="-122"/>
                <a:ea typeface="Microsoft YaHei" panose="020B0503020204020204" pitchFamily="34" charset="-122"/>
              </a:rPr>
              <a:t>DP</a:t>
            </a:r>
            <a:r>
              <a:rPr lang="zh-CN" altLang="en-US" sz="2000" b="1" dirty="0">
                <a:solidFill>
                  <a:srgbClr val="0070C0"/>
                </a:solidFill>
                <a:effectLst/>
                <a:latin typeface="Microsoft YaHei" panose="020B0503020204020204" pitchFamily="34" charset="-122"/>
                <a:ea typeface="Microsoft YaHei" panose="020B0503020204020204" pitchFamily="34" charset="-122"/>
              </a:rPr>
              <a:t>）</a:t>
            </a:r>
            <a:r>
              <a:rPr lang="zh-CN" altLang="en-US" sz="2000" dirty="0">
                <a:effectLst/>
                <a:latin typeface="Microsoft YaHei" panose="020B0503020204020204" pitchFamily="34" charset="-122"/>
                <a:ea typeface="Microsoft YaHei" panose="020B0503020204020204" pitchFamily="34" charset="-122"/>
              </a:rPr>
              <a:t>。</a:t>
            </a:r>
            <a:endParaRPr lang="en-US" altLang="zh-CN" sz="2000" dirty="0">
              <a:effectLst/>
              <a:latin typeface="Microsoft YaHei" panose="020B0503020204020204" pitchFamily="34" charset="-122"/>
              <a:ea typeface="Microsoft YaHei" panose="020B0503020204020204" pitchFamily="34" charset="-122"/>
            </a:endParaRPr>
          </a:p>
          <a:p>
            <a:pPr marL="742950" lvl="1" indent="-285750">
              <a:lnSpc>
                <a:spcPct val="125000"/>
              </a:lnSpc>
              <a:spcBef>
                <a:spcPts val="1200"/>
              </a:spcBef>
              <a:buFont typeface="Arial" panose="020B0604020202020204" pitchFamily="34" charset="0"/>
              <a:buChar char="•"/>
            </a:pPr>
            <a:r>
              <a:rPr lang="zh-CN" altLang="en-US" sz="2000" dirty="0">
                <a:effectLst/>
                <a:latin typeface="Microsoft YaHei" panose="020B0503020204020204" pitchFamily="34" charset="-122"/>
                <a:ea typeface="Microsoft YaHei" panose="020B0503020204020204" pitchFamily="34" charset="-122"/>
              </a:rPr>
              <a:t>模型进行划分，将模型中的算子分发到多个设备分别完成，这种方式通常被称为</a:t>
            </a:r>
            <a:r>
              <a:rPr lang="zh-CN" altLang="en-US" sz="2000" b="1" dirty="0">
                <a:solidFill>
                  <a:srgbClr val="0070C0"/>
                </a:solidFill>
                <a:latin typeface="Microsoft YaHei" panose="020B0503020204020204" pitchFamily="34" charset="-122"/>
                <a:ea typeface="Microsoft YaHei" panose="020B0503020204020204" pitchFamily="34" charset="-122"/>
              </a:rPr>
              <a:t>模型并行（</a:t>
            </a:r>
            <a:r>
              <a:rPr lang="en-US" altLang="zh-CN" sz="2000" b="1" dirty="0">
                <a:solidFill>
                  <a:srgbClr val="0070C0"/>
                </a:solidFill>
                <a:latin typeface="Microsoft YaHei" panose="020B0503020204020204" pitchFamily="34" charset="-122"/>
                <a:ea typeface="Microsoft YaHei" panose="020B0503020204020204" pitchFamily="34" charset="-122"/>
              </a:rPr>
              <a:t>Model</a:t>
            </a:r>
            <a:r>
              <a:rPr lang="zh-CN" altLang="en-US" sz="2000" b="1" dirty="0">
                <a:solidFill>
                  <a:srgbClr val="0070C0"/>
                </a:solidFill>
                <a:latin typeface="Microsoft YaHei" panose="020B0503020204020204" pitchFamily="34" charset="-122"/>
                <a:ea typeface="Microsoft YaHei" panose="020B0503020204020204" pitchFamily="34" charset="-122"/>
              </a:rPr>
              <a:t> </a:t>
            </a:r>
            <a:r>
              <a:rPr lang="en-US" altLang="zh-CN" sz="2000" b="1" dirty="0">
                <a:solidFill>
                  <a:srgbClr val="0070C0"/>
                </a:solidFill>
                <a:latin typeface="Microsoft YaHei" panose="020B0503020204020204" pitchFamily="34" charset="-122"/>
                <a:ea typeface="Microsoft YaHei" panose="020B0503020204020204" pitchFamily="34" charset="-122"/>
              </a:rPr>
              <a:t>Parallelism</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MP</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effectLst/>
                <a:latin typeface="Microsoft YaHei" panose="020B0503020204020204" pitchFamily="34" charset="-122"/>
                <a:ea typeface="Microsoft YaHei" panose="020B0503020204020204" pitchFamily="34" charset="-122"/>
              </a:rPr>
              <a:t>。</a:t>
            </a:r>
            <a:endParaRPr lang="en-US" altLang="zh-CN" sz="2000" dirty="0">
              <a:effectLst/>
              <a:latin typeface="Microsoft YaHei" panose="020B0503020204020204" pitchFamily="34" charset="-122"/>
              <a:ea typeface="Microsoft YaHei" panose="020B0503020204020204" pitchFamily="34" charset="-122"/>
            </a:endParaRPr>
          </a:p>
          <a:p>
            <a:pPr marL="742950" lvl="1" indent="-285750">
              <a:lnSpc>
                <a:spcPct val="125000"/>
              </a:lnSpc>
              <a:spcBef>
                <a:spcPts val="1200"/>
              </a:spcBef>
              <a:buFont typeface="Arial" panose="020B0604020202020204" pitchFamily="34" charset="0"/>
              <a:buChar char="•"/>
            </a:pPr>
            <a:r>
              <a:rPr lang="zh-CN" altLang="en-US" sz="2000" dirty="0">
                <a:effectLst/>
                <a:latin typeface="Microsoft YaHei" panose="020B0503020204020204" pitchFamily="34" charset="-122"/>
                <a:ea typeface="Microsoft YaHei" panose="020B0503020204020204" pitchFamily="34" charset="-122"/>
              </a:rPr>
              <a:t>当训练大语言模型时，往往需要同时对数据和模型进行切分，从而实现更高程度的并行，这种方式通常被称为</a:t>
            </a:r>
            <a:r>
              <a:rPr lang="zh-CN" altLang="en-US" sz="2000" b="1" dirty="0">
                <a:solidFill>
                  <a:srgbClr val="0070C0"/>
                </a:solidFill>
                <a:latin typeface="Microsoft YaHei" panose="020B0503020204020204" pitchFamily="34" charset="-122"/>
                <a:ea typeface="Microsoft YaHei" panose="020B0503020204020204" pitchFamily="34" charset="-122"/>
              </a:rPr>
              <a:t>混合并行（</a:t>
            </a:r>
            <a:r>
              <a:rPr lang="en-US" altLang="zh-CN" sz="2000" b="1" dirty="0">
                <a:solidFill>
                  <a:srgbClr val="0070C0"/>
                </a:solidFill>
                <a:latin typeface="Microsoft YaHei" panose="020B0503020204020204" pitchFamily="34" charset="-122"/>
                <a:ea typeface="Microsoft YaHei" panose="020B0503020204020204" pitchFamily="34" charset="-122"/>
              </a:rPr>
              <a:t>Hybrid Parallelism</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HP</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effectLst/>
                <a:latin typeface="Microsoft YaHei" panose="020B0503020204020204" pitchFamily="34" charset="-122"/>
                <a:ea typeface="Microsoft YaHei" panose="020B0503020204020204" pitchFamily="34" charset="-122"/>
              </a:rPr>
              <a:t>。</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分布式训练的并行策略</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853743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58776" y="1039193"/>
            <a:ext cx="11474448" cy="3897349"/>
          </a:xfrm>
          <a:prstGeom prst="rect">
            <a:avLst/>
          </a:prstGeom>
          <a:noFill/>
        </p:spPr>
        <p:txBody>
          <a:bodyPr wrap="square">
            <a:spAutoFit/>
          </a:bodyPr>
          <a:lstStyle/>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在数据并行系统中，每个计算设备都有</a:t>
            </a:r>
            <a:r>
              <a:rPr lang="zh-CN" altLang="en-US" sz="2400" b="1" dirty="0">
                <a:solidFill>
                  <a:srgbClr val="0070C0"/>
                </a:solidFill>
                <a:latin typeface="Microsoft YaHei" panose="020B0503020204020204" pitchFamily="34" charset="-122"/>
                <a:ea typeface="Microsoft YaHei" panose="020B0503020204020204" pitchFamily="34" charset="-122"/>
              </a:rPr>
              <a:t>整个神经网络模型的完整副本（</a:t>
            </a:r>
            <a:r>
              <a:rPr lang="en-US" altLang="zh-CN" sz="2400" b="1" dirty="0">
                <a:solidFill>
                  <a:srgbClr val="0070C0"/>
                </a:solidFill>
                <a:latin typeface="Microsoft YaHei" panose="020B0503020204020204" pitchFamily="34" charset="-122"/>
                <a:ea typeface="Microsoft YaHei" panose="020B0503020204020204" pitchFamily="34" charset="-122"/>
              </a:rPr>
              <a:t>Model Replica</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，进行迭代时，每个计算设备只分配了一个批次数据样本的子集，并根据该批次样本子集的数据进行网络模型的前向计算。</a:t>
            </a:r>
            <a:endParaRPr lang="en-US" altLang="zh-CN" sz="24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假设一个批次的训练样本数为</a:t>
            </a:r>
            <a:r>
              <a:rPr lang="en-US" altLang="zh-CN" sz="2400" dirty="0">
                <a:latin typeface="Microsoft YaHei" panose="020B0503020204020204" pitchFamily="34" charset="-122"/>
                <a:ea typeface="Microsoft YaHei" panose="020B0503020204020204" pitchFamily="34" charset="-122"/>
              </a:rPr>
              <a:t>N</a:t>
            </a:r>
            <a:r>
              <a:rPr lang="zh-CN" altLang="en-US" sz="2400" dirty="0">
                <a:latin typeface="Microsoft YaHei" panose="020B0503020204020204" pitchFamily="34" charset="-122"/>
                <a:ea typeface="Microsoft YaHei" panose="020B0503020204020204" pitchFamily="34" charset="-122"/>
              </a:rPr>
              <a:t>，使用</a:t>
            </a:r>
            <a:r>
              <a:rPr lang="en-US" altLang="zh-CN" sz="2400" dirty="0">
                <a:latin typeface="Microsoft YaHei" panose="020B0503020204020204" pitchFamily="34" charset="-122"/>
                <a:ea typeface="Microsoft YaHei" panose="020B0503020204020204" pitchFamily="34" charset="-122"/>
              </a:rPr>
              <a:t>M </a:t>
            </a:r>
            <a:r>
              <a:rPr lang="zh-CN" altLang="en-US" sz="2400" dirty="0">
                <a:latin typeface="Microsoft YaHei" panose="020B0503020204020204" pitchFamily="34" charset="-122"/>
                <a:ea typeface="Microsoft YaHei" panose="020B0503020204020204" pitchFamily="34" charset="-122"/>
              </a:rPr>
              <a:t>个计算设备并行计算，每个计算设备会分配到</a:t>
            </a:r>
            <a:r>
              <a:rPr lang="en-US" altLang="zh-CN" sz="2400" dirty="0">
                <a:latin typeface="Microsoft YaHei" panose="020B0503020204020204" pitchFamily="34" charset="-122"/>
                <a:ea typeface="Microsoft YaHei" panose="020B0503020204020204" pitchFamily="34" charset="-122"/>
              </a:rPr>
              <a:t>N/M </a:t>
            </a:r>
            <a:r>
              <a:rPr lang="zh-CN" altLang="en-US" sz="2400" dirty="0">
                <a:latin typeface="Microsoft YaHei" panose="020B0503020204020204" pitchFamily="34" charset="-122"/>
                <a:ea typeface="Microsoft YaHei" panose="020B0503020204020204" pitchFamily="34" charset="-122"/>
              </a:rPr>
              <a:t>个样本。前向计算完成后，每个计算设备都会根据本地样本计算损失误差得到梯度</a:t>
            </a:r>
            <a:r>
              <a:rPr lang="en-US" altLang="zh-CN" sz="2400" dirty="0">
                <a:latin typeface="Microsoft YaHei" panose="020B0503020204020204" pitchFamily="34" charset="-122"/>
                <a:ea typeface="Microsoft YaHei" panose="020B0503020204020204" pitchFamily="34" charset="-122"/>
              </a:rPr>
              <a:t>G</a:t>
            </a:r>
            <a:r>
              <a:rPr lang="en-US" altLang="zh-CN" sz="2400" baseline="-25000" dirty="0">
                <a:latin typeface="Microsoft YaHei" panose="020B0503020204020204" pitchFamily="34" charset="-122"/>
                <a:ea typeface="Microsoft YaHei" panose="020B0503020204020204" pitchFamily="34" charset="-122"/>
              </a:rPr>
              <a:t>i</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i</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为加速卡编号），并将本地梯度</a:t>
            </a:r>
            <a:r>
              <a:rPr lang="en-US" altLang="zh-CN" sz="2400" dirty="0">
                <a:latin typeface="Microsoft YaHei" panose="020B0503020204020204" pitchFamily="34" charset="-122"/>
                <a:ea typeface="Microsoft YaHei" panose="020B0503020204020204" pitchFamily="34" charset="-122"/>
              </a:rPr>
              <a:t>G</a:t>
            </a:r>
            <a:r>
              <a:rPr lang="en-US" altLang="zh-CN" sz="2400" baseline="-25000" dirty="0">
                <a:latin typeface="Microsoft YaHei" panose="020B0503020204020204" pitchFamily="34" charset="-122"/>
                <a:ea typeface="Microsoft YaHei" panose="020B0503020204020204" pitchFamily="34" charset="-122"/>
              </a:rPr>
              <a:t>i</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进行广播。所有计算设备需要聚合其他加速度卡给出的梯度值，然后使用平均梯度                     对模型进行更新，完成该批次训练。  </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3" name="Picture 2">
            <a:extLst>
              <a:ext uri="{FF2B5EF4-FFF2-40B4-BE49-F238E27FC236}">
                <a16:creationId xmlns:a16="http://schemas.microsoft.com/office/drawing/2014/main" id="{5413CE6E-521D-A685-8BFB-51D9D3DA3CFC}"/>
              </a:ext>
            </a:extLst>
          </p:cNvPr>
          <p:cNvPicPr>
            <a:picLocks noChangeAspect="1"/>
          </p:cNvPicPr>
          <p:nvPr/>
        </p:nvPicPr>
        <p:blipFill>
          <a:blip r:embed="rId3"/>
          <a:stretch>
            <a:fillRect/>
          </a:stretch>
        </p:blipFill>
        <p:spPr>
          <a:xfrm>
            <a:off x="7047675" y="4037834"/>
            <a:ext cx="1562925" cy="345489"/>
          </a:xfrm>
          <a:prstGeom prst="rect">
            <a:avLst/>
          </a:prstGeom>
        </p:spPr>
      </p:pic>
    </p:spTree>
    <p:extLst>
      <p:ext uri="{BB962C8B-B14F-4D97-AF65-F5344CB8AC3E}">
        <p14:creationId xmlns:p14="http://schemas.microsoft.com/office/powerpoint/2010/main" val="243704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17</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5" name="Picture 4">
            <a:extLst>
              <a:ext uri="{FF2B5EF4-FFF2-40B4-BE49-F238E27FC236}">
                <a16:creationId xmlns:a16="http://schemas.microsoft.com/office/drawing/2014/main" id="{368B3A2A-20C7-0725-8D7E-EED9B1E95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362579"/>
            <a:ext cx="7772400" cy="4439773"/>
          </a:xfrm>
          <a:prstGeom prst="rect">
            <a:avLst/>
          </a:prstGeom>
        </p:spPr>
      </p:pic>
      <p:sp>
        <p:nvSpPr>
          <p:cNvPr id="15" name="TextBox 14">
            <a:extLst>
              <a:ext uri="{FF2B5EF4-FFF2-40B4-BE49-F238E27FC236}">
                <a16:creationId xmlns:a16="http://schemas.microsoft.com/office/drawing/2014/main" id="{F8472C57-CB6B-A07F-4E37-4E8905D32D12}"/>
              </a:ext>
            </a:extLst>
          </p:cNvPr>
          <p:cNvSpPr txBox="1"/>
          <p:nvPr/>
        </p:nvSpPr>
        <p:spPr>
          <a:xfrm>
            <a:off x="3545486" y="5956240"/>
            <a:ext cx="6097978" cy="400110"/>
          </a:xfrm>
          <a:prstGeom prst="rect">
            <a:avLst/>
          </a:prstGeom>
          <a:noFill/>
        </p:spPr>
        <p:txBody>
          <a:bodyPr wrap="square">
            <a:spAutoFit/>
          </a:bodyPr>
          <a:lstStyle/>
          <a:p>
            <a:pPr algn="ctr"/>
            <a:r>
              <a:rPr lang="zh-CN" altLang="en-US" sz="2000" dirty="0">
                <a:effectLst/>
                <a:latin typeface="Microsoft YaHei" panose="020B0503020204020204" pitchFamily="34" charset="-122"/>
                <a:ea typeface="Microsoft YaHei" panose="020B0503020204020204" pitchFamily="34" charset="-122"/>
              </a:rPr>
              <a:t>图</a:t>
            </a:r>
            <a:r>
              <a:rPr lang="en-US" altLang="zh-CN" sz="2000" dirty="0">
                <a:effectLst/>
                <a:latin typeface="Microsoft YaHei" panose="020B0503020204020204" pitchFamily="34" charset="-122"/>
                <a:ea typeface="Microsoft YaHei" panose="020B0503020204020204" pitchFamily="34" charset="-122"/>
              </a:rPr>
              <a:t>4.4 </a:t>
            </a:r>
            <a:r>
              <a:rPr lang="zh-CN" altLang="en-US" sz="2000" dirty="0">
                <a:effectLst/>
                <a:latin typeface="Microsoft YaHei" panose="020B0503020204020204" pitchFamily="34" charset="-122"/>
                <a:ea typeface="Microsoft YaHei" panose="020B0503020204020204" pitchFamily="34" charset="-122"/>
              </a:rPr>
              <a:t>由两个计算设备组成的数据并行训练系统样例</a:t>
            </a:r>
          </a:p>
        </p:txBody>
      </p:sp>
    </p:spTree>
    <p:extLst>
      <p:ext uri="{BB962C8B-B14F-4D97-AF65-F5344CB8AC3E}">
        <p14:creationId xmlns:p14="http://schemas.microsoft.com/office/powerpoint/2010/main" val="1629423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18</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5128455"/>
          </a:xfrm>
          <a:prstGeom prst="rect">
            <a:avLst/>
          </a:prstGeom>
          <a:noFill/>
        </p:spPr>
        <p:txBody>
          <a:bodyPr wrap="square">
            <a:spAutoFit/>
          </a:bodyPr>
          <a:lstStyle/>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数据并行训练系统可以通过增加计算设备，</a:t>
            </a:r>
            <a:r>
              <a:rPr lang="zh-CN" altLang="en-US" sz="2400" dirty="0">
                <a:solidFill>
                  <a:srgbClr val="0070C0"/>
                </a:solidFill>
                <a:latin typeface="Microsoft YaHei" panose="020B0503020204020204" pitchFamily="34" charset="-122"/>
                <a:ea typeface="Microsoft YaHei" panose="020B0503020204020204" pitchFamily="34" charset="-122"/>
              </a:rPr>
              <a:t>有效提升整体训练吞吐量</a:t>
            </a:r>
            <a:r>
              <a:rPr lang="zh-CN" altLang="en-US" sz="2400" dirty="0">
                <a:latin typeface="Microsoft YaHei" panose="020B0503020204020204" pitchFamily="34" charset="-122"/>
                <a:ea typeface="Microsoft YaHei" panose="020B0503020204020204" pitchFamily="34" charset="-122"/>
              </a:rPr>
              <a:t>，每秒全局批次数（</a:t>
            </a:r>
            <a:r>
              <a:rPr lang="en-US" altLang="zh-CN" sz="2400" dirty="0">
                <a:latin typeface="Microsoft YaHei" panose="020B0503020204020204" pitchFamily="34" charset="-122"/>
                <a:ea typeface="Microsoft YaHei" panose="020B0503020204020204" pitchFamily="34" charset="-122"/>
              </a:rPr>
              <a:t>Global</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Batch Size Per Second</a:t>
            </a:r>
            <a:r>
              <a:rPr lang="zh-CN" altLang="en-US" sz="2400" dirty="0">
                <a:latin typeface="Microsoft YaHei" panose="020B0503020204020204" pitchFamily="34" charset="-122"/>
                <a:ea typeface="Microsoft YaHei" panose="020B0503020204020204" pitchFamily="34" charset="-122"/>
              </a:rPr>
              <a:t>）。与单个计算设备训练相比，其</a:t>
            </a:r>
            <a:r>
              <a:rPr lang="zh-CN" altLang="en-US" sz="2400" dirty="0">
                <a:solidFill>
                  <a:srgbClr val="0070C0"/>
                </a:solidFill>
                <a:latin typeface="Microsoft YaHei" panose="020B0503020204020204" pitchFamily="34" charset="-122"/>
                <a:ea typeface="Microsoft YaHei" panose="020B0503020204020204" pitchFamily="34" charset="-122"/>
              </a:rPr>
              <a:t>最主要的区别</a:t>
            </a:r>
            <a:r>
              <a:rPr lang="zh-CN" altLang="en-US" sz="2400" dirty="0">
                <a:latin typeface="Microsoft YaHei" panose="020B0503020204020204" pitchFamily="34" charset="-122"/>
                <a:ea typeface="Microsoft YaHei" panose="020B0503020204020204" pitchFamily="34" charset="-122"/>
              </a:rPr>
              <a:t>在于</a:t>
            </a:r>
            <a:r>
              <a:rPr lang="zh-CN" altLang="en-US" sz="2400" u="sng" dirty="0">
                <a:latin typeface="Microsoft YaHei" panose="020B0503020204020204" pitchFamily="34" charset="-122"/>
                <a:ea typeface="Microsoft YaHei" panose="020B0503020204020204" pitchFamily="34" charset="-122"/>
              </a:rPr>
              <a:t>反向计算中的梯度需要在所有计算设备中进行同步</a:t>
            </a:r>
            <a:r>
              <a:rPr lang="zh-CN" altLang="en-US" sz="2400" dirty="0">
                <a:latin typeface="Microsoft YaHei" panose="020B0503020204020204" pitchFamily="34" charset="-122"/>
                <a:ea typeface="Microsoft YaHei" panose="020B0503020204020204" pitchFamily="34" charset="-122"/>
              </a:rPr>
              <a:t>，以保证每个计算设备上最终得到的是所有进程上梯度的平均值。</a:t>
            </a:r>
            <a:endParaRPr lang="en-US" altLang="zh-CN" sz="24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常见的神经网络框架中都有数据并行方式的具体实现，包括</a:t>
            </a:r>
            <a:r>
              <a:rPr lang="en-US" altLang="zh-CN" sz="2400" dirty="0">
                <a:latin typeface="Microsoft YaHei" panose="020B0503020204020204" pitchFamily="34" charset="-122"/>
                <a:ea typeface="Microsoft YaHei" panose="020B0503020204020204" pitchFamily="34" charset="-122"/>
              </a:rPr>
              <a:t>TensorFlow </a:t>
            </a:r>
            <a:r>
              <a:rPr lang="en-US" altLang="zh-CN" sz="2400" dirty="0" err="1">
                <a:latin typeface="Microsoft YaHei" panose="020B0503020204020204" pitchFamily="34" charset="-122"/>
                <a:ea typeface="Microsoft YaHei" panose="020B0503020204020204" pitchFamily="34" charset="-122"/>
              </a:rPr>
              <a:t>DistributedStrategy</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PyTorch</a:t>
            </a:r>
            <a:r>
              <a:rPr lang="en-US" altLang="zh-CN" sz="2400" dirty="0">
                <a:latin typeface="Microsoft YaHei" panose="020B0503020204020204" pitchFamily="34" charset="-122"/>
                <a:ea typeface="Microsoft YaHei" panose="020B0503020204020204" pitchFamily="34" charset="-122"/>
              </a:rPr>
              <a:t> Distributed</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Horovod</a:t>
            </a:r>
            <a:r>
              <a:rPr lang="en-US" altLang="zh-CN" sz="2400" dirty="0">
                <a:latin typeface="Microsoft YaHei" panose="020B0503020204020204" pitchFamily="34" charset="-122"/>
                <a:ea typeface="Microsoft YaHei" panose="020B0503020204020204" pitchFamily="34" charset="-122"/>
              </a:rPr>
              <a:t> </a:t>
            </a:r>
            <a:r>
              <a:rPr lang="en-US" altLang="zh-CN" sz="2400" dirty="0" err="1">
                <a:latin typeface="Microsoft YaHei" panose="020B0503020204020204" pitchFamily="34" charset="-122"/>
                <a:ea typeface="Microsoft YaHei" panose="020B0503020204020204" pitchFamily="34" charset="-122"/>
              </a:rPr>
              <a:t>DistributedOptimizer</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等。</a:t>
            </a:r>
            <a:endParaRPr lang="en-US" altLang="zh-CN" sz="24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由于基于</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架构的大语言模型中每个算子都是依赖单个数据而非批次数据，因此</a:t>
            </a:r>
            <a:r>
              <a:rPr lang="zh-CN" altLang="en-US" sz="2400" dirty="0">
                <a:solidFill>
                  <a:srgbClr val="0070C0"/>
                </a:solidFill>
                <a:latin typeface="Microsoft YaHei" panose="020B0503020204020204" pitchFamily="34" charset="-122"/>
                <a:ea typeface="Microsoft YaHei" panose="020B0503020204020204" pitchFamily="34" charset="-122"/>
              </a:rPr>
              <a:t>数据并行并不会影响其计算逻辑</a:t>
            </a:r>
            <a:r>
              <a:rPr lang="zh-CN" altLang="en-US" sz="2400" dirty="0">
                <a:latin typeface="Microsoft YaHei" panose="020B0503020204020204" pitchFamily="34" charset="-122"/>
                <a:ea typeface="Microsoft YaHei" panose="020B0503020204020204" pitchFamily="34" charset="-122"/>
              </a:rPr>
              <a:t>，一般情况下，各训练设备中前向计算是独立的，不涉及同步问题。数据并行训练加速比最高，但要求每个设备上都备份一份模型，显存占用比较高。</a:t>
            </a:r>
          </a:p>
        </p:txBody>
      </p:sp>
    </p:spTree>
    <p:extLst>
      <p:ext uri="{BB962C8B-B14F-4D97-AF65-F5344CB8AC3E}">
        <p14:creationId xmlns:p14="http://schemas.microsoft.com/office/powerpoint/2010/main" val="151228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511807"/>
          </a:xfrm>
          <a:prstGeom prst="rect">
            <a:avLst/>
          </a:prstGeom>
          <a:noFill/>
        </p:spPr>
        <p:txBody>
          <a:bodyPr wrap="square">
            <a:spAutoFit/>
          </a:bodyPr>
          <a:lstStyle/>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使用</a:t>
            </a:r>
            <a:r>
              <a:rPr lang="en-US" altLang="zh-CN" sz="2400" dirty="0" err="1">
                <a:latin typeface="Microsoft YaHei" panose="020B0503020204020204" pitchFamily="34" charset="-122"/>
                <a:ea typeface="Microsoft YaHei" panose="020B0503020204020204" pitchFamily="34" charset="-122"/>
              </a:rPr>
              <a:t>PyTorch</a:t>
            </a:r>
            <a:r>
              <a:rPr lang="en-US" altLang="zh-CN" sz="2400" dirty="0">
                <a:latin typeface="Microsoft YaHei" panose="020B0503020204020204" pitchFamily="34" charset="-122"/>
                <a:ea typeface="Microsoft YaHei" panose="020B0503020204020204" pitchFamily="34" charset="-122"/>
              </a:rPr>
              <a:t> </a:t>
            </a:r>
            <a:r>
              <a:rPr lang="en-US" altLang="zh-CN" sz="2400" dirty="0" err="1">
                <a:latin typeface="Microsoft YaHei" panose="020B0503020204020204" pitchFamily="34" charset="-122"/>
                <a:ea typeface="Microsoft YaHei" panose="020B0503020204020204" pitchFamily="34" charset="-122"/>
              </a:rPr>
              <a:t>DistributedDataParallel</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实现单个服务器多加速卡训练的代码如下</a:t>
            </a:r>
          </a:p>
        </p:txBody>
      </p:sp>
      <p:pic>
        <p:nvPicPr>
          <p:cNvPr id="5" name="Picture 4">
            <a:extLst>
              <a:ext uri="{FF2B5EF4-FFF2-40B4-BE49-F238E27FC236}">
                <a16:creationId xmlns:a16="http://schemas.microsoft.com/office/drawing/2014/main" id="{EEFCBE53-47A4-B898-CE54-88AA83EC6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45" y="1551000"/>
            <a:ext cx="4209354" cy="5170475"/>
          </a:xfrm>
          <a:prstGeom prst="rect">
            <a:avLst/>
          </a:prstGeom>
        </p:spPr>
      </p:pic>
      <p:pic>
        <p:nvPicPr>
          <p:cNvPr id="14" name="Picture 13">
            <a:extLst>
              <a:ext uri="{FF2B5EF4-FFF2-40B4-BE49-F238E27FC236}">
                <a16:creationId xmlns:a16="http://schemas.microsoft.com/office/drawing/2014/main" id="{D7BFF1B2-5D66-063E-927F-44BAE39B6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157" y="1675793"/>
            <a:ext cx="4411271" cy="2035263"/>
          </a:xfrm>
          <a:prstGeom prst="rect">
            <a:avLst/>
          </a:prstGeom>
        </p:spPr>
      </p:pic>
      <p:sp>
        <p:nvSpPr>
          <p:cNvPr id="16" name="TextBox 15">
            <a:extLst>
              <a:ext uri="{FF2B5EF4-FFF2-40B4-BE49-F238E27FC236}">
                <a16:creationId xmlns:a16="http://schemas.microsoft.com/office/drawing/2014/main" id="{7DD1BF08-EFA9-D577-5AD1-53DF83FCBB79}"/>
              </a:ext>
            </a:extLst>
          </p:cNvPr>
          <p:cNvSpPr txBox="1"/>
          <p:nvPr/>
        </p:nvSpPr>
        <p:spPr>
          <a:xfrm>
            <a:off x="5627468" y="4387371"/>
            <a:ext cx="6097978" cy="646331"/>
          </a:xfrm>
          <a:prstGeom prst="rect">
            <a:avLst/>
          </a:prstGeom>
          <a:noFill/>
        </p:spPr>
        <p:txBody>
          <a:bodyPr wrap="square">
            <a:spAutoFit/>
          </a:bodyPr>
          <a:lstStyle/>
          <a:p>
            <a:r>
              <a:rPr lang="en-US" dirty="0" err="1">
                <a:effectLst/>
                <a:latin typeface="Microsoft YaHei" panose="020B0503020204020204" pitchFamily="34" charset="-122"/>
                <a:ea typeface="Microsoft YaHei" panose="020B0503020204020204" pitchFamily="34" charset="-122"/>
              </a:rPr>
              <a:t>DistributedSampler</a:t>
            </a:r>
            <a:r>
              <a:rPr lang="en-US" dirty="0">
                <a:effectLst/>
                <a:latin typeface="Microsoft YaHei" panose="020B0503020204020204" pitchFamily="34" charset="-122"/>
                <a:ea typeface="Microsoft YaHei" panose="020B0503020204020204" pitchFamily="34" charset="-122"/>
              </a:rPr>
              <a:t> </a:t>
            </a:r>
            <a:r>
              <a:rPr lang="zh-CN" altLang="en-US" dirty="0">
                <a:effectLst/>
                <a:latin typeface="Microsoft YaHei" panose="020B0503020204020204" pitchFamily="34" charset="-122"/>
                <a:ea typeface="Microsoft YaHei" panose="020B0503020204020204" pitchFamily="34" charset="-122"/>
              </a:rPr>
              <a:t>类，将数据集的样本随机打乱并分配到不同计算设备</a:t>
            </a:r>
          </a:p>
        </p:txBody>
      </p:sp>
    </p:spTree>
    <p:extLst>
      <p:ext uri="{BB962C8B-B14F-4D97-AF65-F5344CB8AC3E}">
        <p14:creationId xmlns:p14="http://schemas.microsoft.com/office/powerpoint/2010/main" val="402386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分布式训练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73868" y="1129874"/>
            <a:ext cx="11195049" cy="405123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随着语言模型参数量和所需训练数据量的急速增长，单个机器上有限的资源已无法满足大语言模型训练的要求。需要设计</a:t>
            </a:r>
            <a:r>
              <a:rPr lang="zh-CN" altLang="en-US" sz="2400" b="1" dirty="0">
                <a:solidFill>
                  <a:srgbClr val="0070C0"/>
                </a:solidFill>
                <a:latin typeface="Microsoft YaHei" panose="020B0503020204020204" pitchFamily="34" charset="-122"/>
                <a:ea typeface="Microsoft YaHei" panose="020B0503020204020204" pitchFamily="34" charset="-122"/>
              </a:rPr>
              <a:t>分布式训练（</a:t>
            </a:r>
            <a:r>
              <a:rPr lang="en-US" altLang="zh-CN" sz="2400" b="1" dirty="0">
                <a:solidFill>
                  <a:srgbClr val="0070C0"/>
                </a:solidFill>
                <a:latin typeface="Microsoft YaHei" panose="020B0503020204020204" pitchFamily="34" charset="-122"/>
                <a:ea typeface="Microsoft YaHei" panose="020B0503020204020204" pitchFamily="34" charset="-122"/>
              </a:rPr>
              <a:t>Distributed Training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系统来解决海量的计算和内存资源需求问题。</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在分布式训练系统环境下需要将一个模型训练任务拆分成多个子任务，并将子任务分发给多个计算设备，从而解决资源瓶颈。</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但是如何才能利用包括数万计算加速芯片的集群，训练模型参数量千亿甚至是万亿的大规模语言模型？这其中涉及到集群架构、并行策略、模型架构、内存优化、计算优化等一系列的技术。</a:t>
            </a:r>
          </a:p>
        </p:txBody>
      </p:sp>
    </p:spTree>
    <p:extLst>
      <p:ext uri="{BB962C8B-B14F-4D97-AF65-F5344CB8AC3E}">
        <p14:creationId xmlns:p14="http://schemas.microsoft.com/office/powerpoint/2010/main" val="4281668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511807"/>
          </a:xfrm>
          <a:prstGeom prst="rect">
            <a:avLst/>
          </a:prstGeom>
          <a:noFill/>
        </p:spPr>
        <p:txBody>
          <a:bodyPr wrap="square">
            <a:spAutoFit/>
          </a:bodyPr>
          <a:lstStyle/>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利用</a:t>
            </a:r>
            <a:r>
              <a:rPr lang="en-US" altLang="zh-CN" sz="2400" dirty="0" err="1">
                <a:latin typeface="Microsoft YaHei" panose="020B0503020204020204" pitchFamily="34" charset="-122"/>
                <a:ea typeface="Microsoft YaHei" panose="020B0503020204020204" pitchFamily="34" charset="-122"/>
              </a:rPr>
              <a:t>DistributedSampler</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类构造完整的训练程序样例</a:t>
            </a:r>
            <a:r>
              <a:rPr lang="en-US" altLang="zh-CN" sz="2400" dirty="0" err="1">
                <a:latin typeface="Microsoft YaHei" panose="020B0503020204020204" pitchFamily="34" charset="-122"/>
                <a:ea typeface="Microsoft YaHei" panose="020B0503020204020204" pitchFamily="34" charset="-122"/>
              </a:rPr>
              <a:t>main.py</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如下：</a:t>
            </a:r>
          </a:p>
        </p:txBody>
      </p:sp>
      <p:pic>
        <p:nvPicPr>
          <p:cNvPr id="13" name="Picture 12">
            <a:extLst>
              <a:ext uri="{FF2B5EF4-FFF2-40B4-BE49-F238E27FC236}">
                <a16:creationId xmlns:a16="http://schemas.microsoft.com/office/drawing/2014/main" id="{B48A172A-1BA2-9EBD-ED84-EA9F7C94C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98" y="2105539"/>
            <a:ext cx="4860773" cy="3519522"/>
          </a:xfrm>
          <a:prstGeom prst="rect">
            <a:avLst/>
          </a:prstGeom>
        </p:spPr>
      </p:pic>
      <p:pic>
        <p:nvPicPr>
          <p:cNvPr id="16" name="Picture 15">
            <a:extLst>
              <a:ext uri="{FF2B5EF4-FFF2-40B4-BE49-F238E27FC236}">
                <a16:creationId xmlns:a16="http://schemas.microsoft.com/office/drawing/2014/main" id="{FDD95AC2-AF42-9368-4D40-4F89A6CD6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682" y="1551000"/>
            <a:ext cx="4840605" cy="5344834"/>
          </a:xfrm>
          <a:prstGeom prst="rect">
            <a:avLst/>
          </a:prstGeom>
        </p:spPr>
      </p:pic>
    </p:spTree>
    <p:extLst>
      <p:ext uri="{BB962C8B-B14F-4D97-AF65-F5344CB8AC3E}">
        <p14:creationId xmlns:p14="http://schemas.microsoft.com/office/powerpoint/2010/main" val="1727215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4666790"/>
          </a:xfrm>
          <a:prstGeom prst="rect">
            <a:avLst/>
          </a:prstGeom>
          <a:noFill/>
        </p:spPr>
        <p:txBody>
          <a:bodyPr wrap="square">
            <a:spAutoFit/>
          </a:bodyPr>
          <a:lstStyle/>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模型并行往往用于解决单节点内存不足的问题。以包含</a:t>
            </a:r>
            <a:r>
              <a:rPr lang="en-US" altLang="zh-CN" sz="2400" dirty="0">
                <a:latin typeface="Microsoft YaHei" panose="020B0503020204020204" pitchFamily="34" charset="-122"/>
                <a:ea typeface="Microsoft YaHei" panose="020B0503020204020204" pitchFamily="34" charset="-122"/>
              </a:rPr>
              <a:t>1750 </a:t>
            </a:r>
            <a:r>
              <a:rPr lang="zh-CN" altLang="en-US" sz="2400" dirty="0">
                <a:latin typeface="Microsoft YaHei" panose="020B0503020204020204" pitchFamily="34" charset="-122"/>
                <a:ea typeface="Microsoft YaHei" panose="020B0503020204020204" pitchFamily="34" charset="-122"/>
              </a:rPr>
              <a:t>亿参数的</a:t>
            </a:r>
            <a:r>
              <a:rPr lang="en-US" altLang="zh-CN" sz="2400" dirty="0">
                <a:latin typeface="Microsoft YaHei" panose="020B0503020204020204" pitchFamily="34" charset="-122"/>
                <a:ea typeface="Microsoft YaHei" panose="020B0503020204020204" pitchFamily="34" charset="-122"/>
              </a:rPr>
              <a:t>GPT-3 </a:t>
            </a:r>
            <a:r>
              <a:rPr lang="zh-CN" altLang="en-US" sz="2400" dirty="0">
                <a:latin typeface="Microsoft YaHei" panose="020B0503020204020204" pitchFamily="34" charset="-122"/>
                <a:ea typeface="Microsoft YaHei" panose="020B0503020204020204" pitchFamily="34" charset="-122"/>
              </a:rPr>
              <a:t>模型为例，如果模型中每一个参数都使用</a:t>
            </a:r>
            <a:r>
              <a:rPr lang="en-US" altLang="zh-CN" sz="2400" b="1" dirty="0">
                <a:latin typeface="Microsoft YaHei" panose="020B0503020204020204" pitchFamily="34" charset="-122"/>
                <a:ea typeface="Microsoft YaHei" panose="020B0503020204020204" pitchFamily="34" charset="-122"/>
              </a:rPr>
              <a:t>32 </a:t>
            </a:r>
            <a:r>
              <a:rPr lang="zh-CN" altLang="en-US" sz="2400" b="1" dirty="0">
                <a:latin typeface="Microsoft YaHei" panose="020B0503020204020204" pitchFamily="34" charset="-122"/>
                <a:ea typeface="Microsoft YaHei" panose="020B0503020204020204" pitchFamily="34" charset="-122"/>
              </a:rPr>
              <a:t>位浮点数表示</a:t>
            </a:r>
            <a:r>
              <a:rPr lang="zh-CN" altLang="en-US" sz="2400" dirty="0">
                <a:latin typeface="Microsoft YaHei" panose="020B0503020204020204" pitchFamily="34" charset="-122"/>
                <a:ea typeface="Microsoft YaHei" panose="020B0503020204020204" pitchFamily="34" charset="-122"/>
              </a:rPr>
              <a:t>，那么模型需要占用</a:t>
            </a:r>
            <a:r>
              <a:rPr lang="en-US" altLang="zh-CN" sz="2400" b="1" dirty="0">
                <a:latin typeface="Microsoft YaHei" panose="020B0503020204020204" pitchFamily="34" charset="-122"/>
                <a:ea typeface="Microsoft YaHei" panose="020B0503020204020204" pitchFamily="34" charset="-122"/>
              </a:rPr>
              <a:t>700GB</a:t>
            </a:r>
            <a:r>
              <a:rPr lang="zh-CN" altLang="en-US" sz="2400" dirty="0">
                <a:latin typeface="Microsoft YaHei" panose="020B0503020204020204" pitchFamily="34" charset="-122"/>
                <a:ea typeface="Microsoft YaHei" panose="020B0503020204020204" pitchFamily="34" charset="-122"/>
              </a:rPr>
              <a:t>（即</a:t>
            </a:r>
            <a:r>
              <a:rPr lang="en-US" altLang="zh-CN" sz="2400" dirty="0">
                <a:latin typeface="Microsoft YaHei" panose="020B0503020204020204" pitchFamily="34" charset="-122"/>
                <a:ea typeface="Microsoft YaHei" panose="020B0503020204020204" pitchFamily="34" charset="-122"/>
              </a:rPr>
              <a:t>175G×4 Bytes</a:t>
            </a:r>
            <a:r>
              <a:rPr lang="zh-CN" altLang="en-US" sz="2400" dirty="0">
                <a:latin typeface="Microsoft YaHei" panose="020B0503020204020204" pitchFamily="34" charset="-122"/>
                <a:ea typeface="Microsoft YaHei" panose="020B0503020204020204" pitchFamily="34" charset="-122"/>
              </a:rPr>
              <a:t>）内存。如果使用</a:t>
            </a:r>
            <a:r>
              <a:rPr lang="en-US" altLang="zh-CN" sz="2400" dirty="0">
                <a:latin typeface="Microsoft YaHei" panose="020B0503020204020204" pitchFamily="34" charset="-122"/>
                <a:ea typeface="Microsoft YaHei" panose="020B0503020204020204" pitchFamily="34" charset="-122"/>
              </a:rPr>
              <a:t>16 </a:t>
            </a:r>
            <a:r>
              <a:rPr lang="zh-CN" altLang="en-US" sz="2400" dirty="0">
                <a:latin typeface="Microsoft YaHei" panose="020B0503020204020204" pitchFamily="34" charset="-122"/>
                <a:ea typeface="Microsoft YaHei" panose="020B0503020204020204" pitchFamily="34" charset="-122"/>
              </a:rPr>
              <a:t>位浮点数表示，每个模型副本也需要占用</a:t>
            </a:r>
            <a:r>
              <a:rPr lang="en-US" altLang="zh-CN" sz="2400" dirty="0">
                <a:latin typeface="Microsoft YaHei" panose="020B0503020204020204" pitchFamily="34" charset="-122"/>
                <a:ea typeface="Microsoft YaHei" panose="020B0503020204020204" pitchFamily="34" charset="-122"/>
              </a:rPr>
              <a:t>350GB </a:t>
            </a:r>
            <a:r>
              <a:rPr lang="zh-CN" altLang="en-US" sz="2400" dirty="0">
                <a:latin typeface="Microsoft YaHei" panose="020B0503020204020204" pitchFamily="34" charset="-122"/>
                <a:ea typeface="Microsoft YaHei" panose="020B0503020204020204" pitchFamily="34" charset="-122"/>
              </a:rPr>
              <a:t>内存。</a:t>
            </a:r>
            <a:r>
              <a:rPr lang="en-US" altLang="zh-CN" sz="2400" dirty="0">
                <a:latin typeface="Microsoft YaHei" panose="020B0503020204020204" pitchFamily="34" charset="-122"/>
                <a:ea typeface="Microsoft YaHei" panose="020B0503020204020204" pitchFamily="34" charset="-122"/>
              </a:rPr>
              <a:t>H100 </a:t>
            </a:r>
            <a:r>
              <a:rPr lang="zh-CN" altLang="en-US" sz="2400" dirty="0">
                <a:latin typeface="Microsoft YaHei" panose="020B0503020204020204" pitchFamily="34" charset="-122"/>
                <a:ea typeface="Microsoft YaHei" panose="020B0503020204020204" pitchFamily="34" charset="-122"/>
              </a:rPr>
              <a:t>加速卡也仅支持</a:t>
            </a:r>
            <a:r>
              <a:rPr lang="en-US" altLang="zh-CN" sz="2400" dirty="0">
                <a:latin typeface="Microsoft YaHei" panose="020B0503020204020204" pitchFamily="34" charset="-122"/>
                <a:ea typeface="Microsoft YaHei" panose="020B0503020204020204" pitchFamily="34" charset="-122"/>
              </a:rPr>
              <a:t>80GB </a:t>
            </a:r>
            <a:r>
              <a:rPr lang="zh-CN" altLang="en-US" sz="2400" dirty="0">
                <a:latin typeface="Microsoft YaHei" panose="020B0503020204020204" pitchFamily="34" charset="-122"/>
                <a:ea typeface="Microsoft YaHei" panose="020B0503020204020204" pitchFamily="34" charset="-122"/>
              </a:rPr>
              <a:t>显存，无法将整个模型完整放入其中。</a:t>
            </a:r>
            <a:endParaRPr lang="en-US" altLang="zh-CN" sz="24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模型并行可以从计算图角度，用以下两种形式进行切分：</a:t>
            </a:r>
            <a:endParaRPr lang="en-US" altLang="zh-CN" sz="2400" dirty="0">
              <a:latin typeface="Microsoft YaHei" panose="020B0503020204020204" pitchFamily="34" charset="-122"/>
              <a:ea typeface="Microsoft YaHei" panose="020B0503020204020204" pitchFamily="34" charset="-122"/>
            </a:endParaRPr>
          </a:p>
          <a:p>
            <a:pPr marL="914400" lvl="1" indent="-457200">
              <a:lnSpc>
                <a:spcPct val="125000"/>
              </a:lnSpc>
              <a:spcBef>
                <a:spcPts val="1200"/>
              </a:spcBef>
              <a:buFont typeface="+mj-lt"/>
              <a:buAutoNum type="arabicPeriod"/>
            </a:pPr>
            <a:r>
              <a:rPr lang="zh-CN" altLang="en-US" sz="2400" dirty="0">
                <a:latin typeface="Microsoft YaHei" panose="020B0503020204020204" pitchFamily="34" charset="-122"/>
                <a:ea typeface="Microsoft YaHei" panose="020B0503020204020204" pitchFamily="34" charset="-122"/>
              </a:rPr>
              <a:t>按模型的层切分到不同设备，即</a:t>
            </a:r>
            <a:r>
              <a:rPr lang="zh-CN" altLang="en-US" sz="2400" dirty="0">
                <a:solidFill>
                  <a:srgbClr val="0070C0"/>
                </a:solidFill>
                <a:latin typeface="Microsoft YaHei" panose="020B0503020204020204" pitchFamily="34" charset="-122"/>
                <a:ea typeface="Microsoft YaHei" panose="020B0503020204020204" pitchFamily="34" charset="-122"/>
              </a:rPr>
              <a:t>层间并行或算子间并行</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Inter-operator Parallelism</a:t>
            </a:r>
            <a:r>
              <a:rPr lang="zh-CN" altLang="en-US" sz="2400" dirty="0">
                <a:latin typeface="Microsoft YaHei" panose="020B0503020204020204" pitchFamily="34" charset="-122"/>
                <a:ea typeface="Microsoft YaHei" panose="020B0503020204020204" pitchFamily="34" charset="-122"/>
              </a:rPr>
              <a:t>），也称之为</a:t>
            </a:r>
            <a:r>
              <a:rPr lang="zh-CN" altLang="en-US" sz="2400" b="1" dirty="0">
                <a:solidFill>
                  <a:srgbClr val="0070C0"/>
                </a:solidFill>
                <a:latin typeface="Microsoft YaHei" panose="020B0503020204020204" pitchFamily="34" charset="-122"/>
                <a:ea typeface="Microsoft YaHei" panose="020B0503020204020204" pitchFamily="34" charset="-122"/>
              </a:rPr>
              <a:t>流水线并行（</a:t>
            </a:r>
            <a:r>
              <a:rPr lang="en-US" altLang="zh-CN" sz="2400" b="1" dirty="0">
                <a:solidFill>
                  <a:srgbClr val="0070C0"/>
                </a:solidFill>
                <a:latin typeface="Microsoft YaHei" panose="020B0503020204020204" pitchFamily="34" charset="-122"/>
                <a:ea typeface="Microsoft YaHei" panose="020B0503020204020204" pitchFamily="34" charset="-122"/>
              </a:rPr>
              <a:t>Pipeline Parallelism</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PP</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a:t>
            </a:r>
          </a:p>
          <a:p>
            <a:pPr marL="914400" lvl="1" indent="-457200">
              <a:lnSpc>
                <a:spcPct val="125000"/>
              </a:lnSpc>
              <a:spcBef>
                <a:spcPts val="1200"/>
              </a:spcBef>
              <a:buFont typeface="+mj-lt"/>
              <a:buAutoNum type="arabicPeriod"/>
            </a:pPr>
            <a:r>
              <a:rPr lang="zh-CN" altLang="en-US" sz="2400" dirty="0">
                <a:latin typeface="Microsoft YaHei" panose="020B0503020204020204" pitchFamily="34" charset="-122"/>
                <a:ea typeface="Microsoft YaHei" panose="020B0503020204020204" pitchFamily="34" charset="-122"/>
              </a:rPr>
              <a:t>将计算图层内的参数切分到不同设备，即</a:t>
            </a:r>
            <a:r>
              <a:rPr lang="zh-CN" altLang="en-US" sz="2400" dirty="0">
                <a:solidFill>
                  <a:srgbClr val="0070C0"/>
                </a:solidFill>
                <a:latin typeface="Microsoft YaHei" panose="020B0503020204020204" pitchFamily="34" charset="-122"/>
                <a:ea typeface="Microsoft YaHei" panose="020B0503020204020204" pitchFamily="34" charset="-122"/>
              </a:rPr>
              <a:t>层内并行或算子内并行</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Intra-operator Parallelism</a:t>
            </a:r>
            <a:r>
              <a:rPr lang="zh-CN" altLang="en-US" sz="2400" dirty="0">
                <a:latin typeface="Microsoft YaHei" panose="020B0503020204020204" pitchFamily="34" charset="-122"/>
                <a:ea typeface="Microsoft YaHei" panose="020B0503020204020204" pitchFamily="34" charset="-122"/>
              </a:rPr>
              <a:t>），也称之为</a:t>
            </a:r>
            <a:r>
              <a:rPr lang="zh-CN" altLang="en-US" sz="2400" b="1" dirty="0">
                <a:solidFill>
                  <a:srgbClr val="0070C0"/>
                </a:solidFill>
                <a:latin typeface="Microsoft YaHei" panose="020B0503020204020204" pitchFamily="34" charset="-122"/>
                <a:ea typeface="Microsoft YaHei" panose="020B0503020204020204" pitchFamily="34" charset="-122"/>
              </a:rPr>
              <a:t>张量并行（</a:t>
            </a:r>
            <a:r>
              <a:rPr lang="en-US" altLang="zh-CN" sz="2400" b="1" dirty="0">
                <a:solidFill>
                  <a:srgbClr val="0070C0"/>
                </a:solidFill>
                <a:latin typeface="Microsoft YaHei" panose="020B0503020204020204" pitchFamily="34" charset="-122"/>
                <a:ea typeface="Microsoft YaHei" panose="020B0503020204020204" pitchFamily="34" charset="-122"/>
              </a:rPr>
              <a:t>Tensor Parallelism</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TP</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3026735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5" name="Picture 4">
            <a:extLst>
              <a:ext uri="{FF2B5EF4-FFF2-40B4-BE49-F238E27FC236}">
                <a16:creationId xmlns:a16="http://schemas.microsoft.com/office/drawing/2014/main" id="{C848DAC8-D9FE-26DB-C76C-B3BC66223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535" y="1892277"/>
            <a:ext cx="9642930" cy="2892879"/>
          </a:xfrm>
          <a:prstGeom prst="rect">
            <a:avLst/>
          </a:prstGeom>
        </p:spPr>
      </p:pic>
      <p:sp>
        <p:nvSpPr>
          <p:cNvPr id="14" name="TextBox 13">
            <a:extLst>
              <a:ext uri="{FF2B5EF4-FFF2-40B4-BE49-F238E27FC236}">
                <a16:creationId xmlns:a16="http://schemas.microsoft.com/office/drawing/2014/main" id="{B325619A-1CC1-13F9-4DCD-AFF775479205}"/>
              </a:ext>
            </a:extLst>
          </p:cNvPr>
          <p:cNvSpPr txBox="1"/>
          <p:nvPr/>
        </p:nvSpPr>
        <p:spPr>
          <a:xfrm>
            <a:off x="3047011" y="4970588"/>
            <a:ext cx="6097978" cy="400110"/>
          </a:xfrm>
          <a:prstGeom prst="rect">
            <a:avLst/>
          </a:prstGeom>
          <a:noFill/>
        </p:spPr>
        <p:txBody>
          <a:bodyPr wrap="square">
            <a:spAutoFit/>
          </a:bodyPr>
          <a:lstStyle/>
          <a:p>
            <a:pPr algn="ctr"/>
            <a:r>
              <a:rPr lang="zh-CN" altLang="en-US" sz="2000" dirty="0">
                <a:effectLst/>
                <a:latin typeface="Microsoft YaHei" panose="020B0503020204020204" pitchFamily="34" charset="-122"/>
                <a:ea typeface="Microsoft YaHei" panose="020B0503020204020204" pitchFamily="34" charset="-122"/>
              </a:rPr>
              <a:t>图</a:t>
            </a:r>
            <a:r>
              <a:rPr lang="en-US" altLang="zh-CN" sz="2000" dirty="0">
                <a:effectLst/>
                <a:latin typeface="Microsoft YaHei" panose="020B0503020204020204" pitchFamily="34" charset="-122"/>
                <a:ea typeface="Microsoft YaHei" panose="020B0503020204020204" pitchFamily="34" charset="-122"/>
              </a:rPr>
              <a:t>4.5 </a:t>
            </a:r>
            <a:r>
              <a:rPr lang="zh-CN" altLang="en-US" sz="2000" dirty="0">
                <a:effectLst/>
                <a:latin typeface="Microsoft YaHei" panose="020B0503020204020204" pitchFamily="34" charset="-122"/>
                <a:ea typeface="Microsoft YaHei" panose="020B0503020204020204" pitchFamily="34" charset="-122"/>
              </a:rPr>
              <a:t>两节点模型并行训练系统样例</a:t>
            </a:r>
          </a:p>
        </p:txBody>
      </p:sp>
    </p:spTree>
    <p:extLst>
      <p:ext uri="{BB962C8B-B14F-4D97-AF65-F5344CB8AC3E}">
        <p14:creationId xmlns:p14="http://schemas.microsoft.com/office/powerpoint/2010/main" val="2602591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286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流水线并行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1435136"/>
          </a:xfrm>
          <a:prstGeom prst="rect">
            <a:avLst/>
          </a:prstGeom>
          <a:noFill/>
        </p:spPr>
        <p:txBody>
          <a:bodyPr wrap="square">
            <a:spAutoFit/>
          </a:bodyPr>
          <a:lstStyle/>
          <a:p>
            <a:pPr>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流水线并行</a:t>
            </a:r>
            <a:r>
              <a:rPr lang="zh-CN" altLang="en-US" sz="2400" dirty="0">
                <a:latin typeface="Microsoft YaHei" panose="020B0503020204020204" pitchFamily="34" charset="-122"/>
                <a:ea typeface="Microsoft YaHei" panose="020B0503020204020204" pitchFamily="34" charset="-122"/>
              </a:rPr>
              <a:t>是一种并行计算策略，</a:t>
            </a:r>
            <a:r>
              <a:rPr lang="zh-CN" altLang="en-US" sz="2400" dirty="0">
                <a:solidFill>
                  <a:srgbClr val="0070C0"/>
                </a:solidFill>
                <a:latin typeface="Microsoft YaHei" panose="020B0503020204020204" pitchFamily="34" charset="-122"/>
                <a:ea typeface="Microsoft YaHei" panose="020B0503020204020204" pitchFamily="34" charset="-122"/>
              </a:rPr>
              <a:t>将模型的各个层分段处理，并将每个段分布在不同的计算设备上</a:t>
            </a:r>
            <a:r>
              <a:rPr lang="zh-CN" altLang="en-US" sz="2400" dirty="0">
                <a:latin typeface="Microsoft YaHei" panose="020B0503020204020204" pitchFamily="34" charset="-122"/>
                <a:ea typeface="Microsoft YaHei" panose="020B0503020204020204" pitchFamily="34" charset="-122"/>
              </a:rPr>
              <a:t>，使得前后阶段能够流水式、分批进行工作。流水线并行通常应用于大语言模型的并行系统中，以有效解决单个计算设备内存不足的问题。</a:t>
            </a:r>
          </a:p>
        </p:txBody>
      </p:sp>
      <p:pic>
        <p:nvPicPr>
          <p:cNvPr id="5" name="Picture 4">
            <a:extLst>
              <a:ext uri="{FF2B5EF4-FFF2-40B4-BE49-F238E27FC236}">
                <a16:creationId xmlns:a16="http://schemas.microsoft.com/office/drawing/2014/main" id="{41EDD0C6-53A9-0674-080C-794F75ED5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550" y="2919103"/>
            <a:ext cx="7200900" cy="1257300"/>
          </a:xfrm>
          <a:prstGeom prst="rect">
            <a:avLst/>
          </a:prstGeom>
        </p:spPr>
      </p:pic>
      <p:sp>
        <p:nvSpPr>
          <p:cNvPr id="14" name="TextBox 13">
            <a:extLst>
              <a:ext uri="{FF2B5EF4-FFF2-40B4-BE49-F238E27FC236}">
                <a16:creationId xmlns:a16="http://schemas.microsoft.com/office/drawing/2014/main" id="{BF225556-072E-89FE-DC42-D88009317E61}"/>
              </a:ext>
            </a:extLst>
          </p:cNvPr>
          <p:cNvSpPr txBox="1"/>
          <p:nvPr/>
        </p:nvSpPr>
        <p:spPr>
          <a:xfrm>
            <a:off x="3047011" y="4499507"/>
            <a:ext cx="6097978" cy="400110"/>
          </a:xfrm>
          <a:prstGeom prst="rect">
            <a:avLst/>
          </a:prstGeom>
          <a:noFill/>
        </p:spPr>
        <p:txBody>
          <a:bodyPr wrap="square">
            <a:spAutoFit/>
          </a:bodyPr>
          <a:lstStyle/>
          <a:p>
            <a:pPr algn="ctr"/>
            <a:r>
              <a:rPr lang="zh-CN" altLang="en-US" sz="2000" dirty="0">
                <a:latin typeface="Microsoft YaHei" panose="020B0503020204020204" pitchFamily="34" charset="-122"/>
                <a:ea typeface="Microsoft YaHei" panose="020B0503020204020204" pitchFamily="34" charset="-122"/>
              </a:rPr>
              <a:t>图</a:t>
            </a:r>
            <a:r>
              <a:rPr lang="en-US" altLang="zh-CN" sz="2000" dirty="0">
                <a:latin typeface="Microsoft YaHei" panose="020B0503020204020204" pitchFamily="34" charset="-122"/>
                <a:ea typeface="Microsoft YaHei" panose="020B0503020204020204" pitchFamily="34" charset="-122"/>
              </a:rPr>
              <a:t>4.6 </a:t>
            </a:r>
            <a:r>
              <a:rPr lang="zh-CN" altLang="en-US" sz="2000" dirty="0">
                <a:latin typeface="Microsoft YaHei" panose="020B0503020204020204" pitchFamily="34" charset="-122"/>
                <a:ea typeface="Microsoft YaHei" panose="020B0503020204020204" pitchFamily="34" charset="-122"/>
              </a:rPr>
              <a:t>流水线并行样例</a:t>
            </a:r>
          </a:p>
        </p:txBody>
      </p:sp>
      <p:sp>
        <p:nvSpPr>
          <p:cNvPr id="16" name="TextBox 15">
            <a:extLst>
              <a:ext uri="{FF2B5EF4-FFF2-40B4-BE49-F238E27FC236}">
                <a16:creationId xmlns:a16="http://schemas.microsoft.com/office/drawing/2014/main" id="{C071DD2C-855D-F6BC-CC23-350839C304EC}"/>
              </a:ext>
            </a:extLst>
          </p:cNvPr>
          <p:cNvSpPr txBox="1"/>
          <p:nvPr/>
        </p:nvSpPr>
        <p:spPr>
          <a:xfrm>
            <a:off x="358776" y="5101239"/>
            <a:ext cx="11122024" cy="1435136"/>
          </a:xfrm>
          <a:prstGeom prst="rect">
            <a:avLst/>
          </a:prstGeom>
          <a:noFill/>
        </p:spPr>
        <p:txBody>
          <a:bodyPr wrap="square">
            <a:spAutoFit/>
          </a:bodyPr>
          <a:lstStyle/>
          <a:p>
            <a:pPr algn="just">
              <a:lnSpc>
                <a:spcPct val="125000"/>
              </a:lnSpc>
            </a:pPr>
            <a:r>
              <a:rPr lang="zh-CN" altLang="en-US" sz="2400" dirty="0">
                <a:effectLst/>
                <a:latin typeface="Microsoft YaHei" panose="020B0503020204020204" pitchFamily="34" charset="-122"/>
                <a:ea typeface="Microsoft YaHei" panose="020B0503020204020204" pitchFamily="34" charset="-122"/>
              </a:rPr>
              <a:t>图</a:t>
            </a:r>
            <a:r>
              <a:rPr lang="en-US" altLang="zh-CN" sz="2400" dirty="0">
                <a:effectLst/>
                <a:latin typeface="Microsoft YaHei" panose="020B0503020204020204" pitchFamily="34" charset="-122"/>
                <a:ea typeface="Microsoft YaHei" panose="020B0503020204020204" pitchFamily="34" charset="-122"/>
              </a:rPr>
              <a:t>4.6 </a:t>
            </a:r>
            <a:r>
              <a:rPr lang="zh-CN" altLang="en-US" sz="2400" dirty="0">
                <a:effectLst/>
                <a:latin typeface="Microsoft YaHei" panose="020B0503020204020204" pitchFamily="34" charset="-122"/>
                <a:ea typeface="Microsoft YaHei" panose="020B0503020204020204" pitchFamily="34" charset="-122"/>
              </a:rPr>
              <a:t>给出了一个由四个计算设备组成的流水线并行系统，包含了前向计算和后向计算。其中</a:t>
            </a:r>
            <a:r>
              <a:rPr lang="en-US" sz="2400" dirty="0">
                <a:effectLst/>
                <a:latin typeface="Microsoft YaHei" panose="020B0503020204020204" pitchFamily="34" charset="-122"/>
                <a:ea typeface="Microsoft YaHei" panose="020B0503020204020204" pitchFamily="34" charset="-122"/>
              </a:rPr>
              <a:t>F1、F2、F3、F4 </a:t>
            </a:r>
            <a:r>
              <a:rPr lang="zh-CN" altLang="en-US" sz="2400" dirty="0">
                <a:effectLst/>
                <a:latin typeface="Microsoft YaHei" panose="020B0503020204020204" pitchFamily="34" charset="-122"/>
                <a:ea typeface="Microsoft YaHei" panose="020B0503020204020204" pitchFamily="34" charset="-122"/>
              </a:rPr>
              <a:t>分别代表四个前向路径，位于不同的设备上；而</a:t>
            </a:r>
            <a:r>
              <a:rPr lang="en-US" sz="2400" dirty="0">
                <a:effectLst/>
                <a:latin typeface="Microsoft YaHei" panose="020B0503020204020204" pitchFamily="34" charset="-122"/>
                <a:ea typeface="Microsoft YaHei" panose="020B0503020204020204" pitchFamily="34" charset="-122"/>
              </a:rPr>
              <a:t>B4、B3、B2、B1 </a:t>
            </a:r>
            <a:r>
              <a:rPr lang="zh-CN" altLang="en-US" sz="2400" dirty="0">
                <a:effectLst/>
                <a:latin typeface="Microsoft YaHei" panose="020B0503020204020204" pitchFamily="34" charset="-122"/>
                <a:ea typeface="Microsoft YaHei" panose="020B0503020204020204" pitchFamily="34" charset="-122"/>
              </a:rPr>
              <a:t>则代表逆序的后向路径，也分别位于四个不同的设备上。</a:t>
            </a:r>
          </a:p>
        </p:txBody>
      </p:sp>
    </p:spTree>
    <p:extLst>
      <p:ext uri="{BB962C8B-B14F-4D97-AF65-F5344CB8AC3E}">
        <p14:creationId xmlns:p14="http://schemas.microsoft.com/office/powerpoint/2010/main" val="291488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286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流水线并行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1896801"/>
          </a:xfrm>
          <a:prstGeom prst="rect">
            <a:avLst/>
          </a:prstGeom>
          <a:noFill/>
        </p:spPr>
        <p:txBody>
          <a:bodyPr wrap="square">
            <a:spAutoFit/>
          </a:bodyPr>
          <a:lstStyle/>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从图中可以看出，计算图中的下游设备（</a:t>
            </a:r>
            <a:r>
              <a:rPr lang="en-US" altLang="zh-CN" sz="2400" dirty="0">
                <a:latin typeface="Microsoft YaHei" panose="020B0503020204020204" pitchFamily="34" charset="-122"/>
                <a:ea typeface="Microsoft YaHei" panose="020B0503020204020204" pitchFamily="34" charset="-122"/>
              </a:rPr>
              <a:t>Downstream Device</a:t>
            </a:r>
            <a:r>
              <a:rPr lang="zh-CN" altLang="en-US" sz="2400" dirty="0">
                <a:latin typeface="Microsoft YaHei" panose="020B0503020204020204" pitchFamily="34" charset="-122"/>
                <a:ea typeface="Microsoft YaHei" panose="020B0503020204020204" pitchFamily="34" charset="-122"/>
              </a:rPr>
              <a:t>）需要长时间持续处于空闲状态，等待上游设备（</a:t>
            </a:r>
            <a:r>
              <a:rPr lang="en-US" altLang="zh-CN" sz="2400" dirty="0">
                <a:latin typeface="Microsoft YaHei" panose="020B0503020204020204" pitchFamily="34" charset="-122"/>
                <a:ea typeface="Microsoft YaHei" panose="020B0503020204020204" pitchFamily="34" charset="-122"/>
              </a:rPr>
              <a:t>Upstream Device</a:t>
            </a:r>
            <a:r>
              <a:rPr lang="zh-CN" altLang="en-US" sz="2400" dirty="0">
                <a:latin typeface="Microsoft YaHei" panose="020B0503020204020204" pitchFamily="34" charset="-122"/>
                <a:ea typeface="Microsoft YaHei" panose="020B0503020204020204" pitchFamily="34" charset="-122"/>
              </a:rPr>
              <a:t>）的计算完成，才能开始计算自身的任务。这种情况导致了设备的平均使用率大幅降低，形成了模型</a:t>
            </a:r>
            <a:r>
              <a:rPr lang="zh-CN" altLang="en-US" sz="2400" b="1" dirty="0">
                <a:solidFill>
                  <a:srgbClr val="0070C0"/>
                </a:solidFill>
                <a:latin typeface="Microsoft YaHei" panose="020B0503020204020204" pitchFamily="34" charset="-122"/>
                <a:ea typeface="Microsoft YaHei" panose="020B0503020204020204" pitchFamily="34" charset="-122"/>
              </a:rPr>
              <a:t>并行气泡（</a:t>
            </a:r>
            <a:r>
              <a:rPr lang="en-US" altLang="zh-CN" sz="2400" b="1" dirty="0">
                <a:solidFill>
                  <a:srgbClr val="0070C0"/>
                </a:solidFill>
                <a:latin typeface="Microsoft YaHei" panose="020B0503020204020204" pitchFamily="34" charset="-122"/>
                <a:ea typeface="Microsoft YaHei" panose="020B0503020204020204" pitchFamily="34" charset="-122"/>
              </a:rPr>
              <a:t>Model Parallelism Bubble</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，也称为</a:t>
            </a:r>
            <a:r>
              <a:rPr lang="zh-CN" altLang="en-US" sz="2400" b="1" dirty="0">
                <a:latin typeface="Microsoft YaHei" panose="020B0503020204020204" pitchFamily="34" charset="-122"/>
                <a:ea typeface="Microsoft YaHei" panose="020B0503020204020204" pitchFamily="34" charset="-122"/>
              </a:rPr>
              <a:t>流水线气泡（</a:t>
            </a:r>
            <a:r>
              <a:rPr lang="en-US" altLang="zh-CN" sz="2400" b="1" dirty="0">
                <a:latin typeface="Microsoft YaHei" panose="020B0503020204020204" pitchFamily="34" charset="-122"/>
                <a:ea typeface="Microsoft YaHei" panose="020B0503020204020204" pitchFamily="34" charset="-122"/>
              </a:rPr>
              <a:t>Pipeline Bubble</a:t>
            </a:r>
            <a:r>
              <a:rPr lang="zh-CN" altLang="en-US" sz="2400" b="1"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a:t>
            </a:r>
          </a:p>
        </p:txBody>
      </p:sp>
      <p:pic>
        <p:nvPicPr>
          <p:cNvPr id="4" name="Picture 3">
            <a:extLst>
              <a:ext uri="{FF2B5EF4-FFF2-40B4-BE49-F238E27FC236}">
                <a16:creationId xmlns:a16="http://schemas.microsoft.com/office/drawing/2014/main" id="{B902945F-CF4A-BC72-6640-F4220F4F1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550" y="3659771"/>
            <a:ext cx="7200900" cy="1257300"/>
          </a:xfrm>
          <a:prstGeom prst="rect">
            <a:avLst/>
          </a:prstGeom>
        </p:spPr>
      </p:pic>
    </p:spTree>
    <p:extLst>
      <p:ext uri="{BB962C8B-B14F-4D97-AF65-F5344CB8AC3E}">
        <p14:creationId xmlns:p14="http://schemas.microsoft.com/office/powerpoint/2010/main" val="2855503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286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流水线并行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1896801"/>
          </a:xfrm>
          <a:prstGeom prst="rect">
            <a:avLst/>
          </a:prstGeom>
          <a:noFill/>
        </p:spPr>
        <p:txBody>
          <a:bodyPr wrap="square">
            <a:spAutoFit/>
          </a:bodyPr>
          <a:lstStyle/>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[136]</a:t>
            </a:r>
            <a:r>
              <a:rPr lang="zh-CN" altLang="en-US" sz="2400" dirty="0">
                <a:latin typeface="Microsoft YaHei" panose="020B0503020204020204" pitchFamily="34" charset="-122"/>
                <a:ea typeface="Microsoft YaHei" panose="020B0503020204020204" pitchFamily="34" charset="-122"/>
              </a:rPr>
              <a:t>提出了</a:t>
            </a:r>
            <a:r>
              <a:rPr lang="en-US" altLang="zh-CN" sz="2400" dirty="0" err="1">
                <a:latin typeface="Microsoft YaHei" panose="020B0503020204020204" pitchFamily="34" charset="-122"/>
                <a:ea typeface="Microsoft YaHei" panose="020B0503020204020204" pitchFamily="34" charset="-122"/>
              </a:rPr>
              <a:t>GPipe</a:t>
            </a:r>
            <a:r>
              <a:rPr lang="zh-CN" altLang="en-US" sz="2400" dirty="0">
                <a:latin typeface="Microsoft YaHei" panose="020B0503020204020204" pitchFamily="34" charset="-122"/>
                <a:ea typeface="Microsoft YaHei" panose="020B0503020204020204" pitchFamily="34" charset="-122"/>
              </a:rPr>
              <a:t>方法，将小批次（</a:t>
            </a:r>
            <a:r>
              <a:rPr lang="en-US" altLang="zh-CN" sz="2400" dirty="0">
                <a:latin typeface="Microsoft YaHei" panose="020B0503020204020204" pitchFamily="34" charset="-122"/>
                <a:ea typeface="Microsoft YaHei" panose="020B0503020204020204" pitchFamily="34" charset="-122"/>
              </a:rPr>
              <a:t>Mini-batch</a:t>
            </a:r>
            <a:r>
              <a:rPr lang="zh-CN" altLang="en-US" sz="2400" dirty="0">
                <a:latin typeface="Microsoft YaHei" panose="020B0503020204020204" pitchFamily="34" charset="-122"/>
                <a:ea typeface="Microsoft YaHei" panose="020B0503020204020204" pitchFamily="34" charset="-122"/>
              </a:rPr>
              <a:t>）进一步划分成更小的</a:t>
            </a:r>
            <a:r>
              <a:rPr lang="zh-CN" altLang="en-US" sz="2400" b="1" dirty="0">
                <a:solidFill>
                  <a:srgbClr val="0070C0"/>
                </a:solidFill>
                <a:latin typeface="Microsoft YaHei" panose="020B0503020204020204" pitchFamily="34" charset="-122"/>
                <a:ea typeface="Microsoft YaHei" panose="020B0503020204020204" pitchFamily="34" charset="-122"/>
              </a:rPr>
              <a:t>微批次（</a:t>
            </a:r>
            <a:r>
              <a:rPr lang="en-US" altLang="zh-CN" sz="2400" b="1" dirty="0">
                <a:solidFill>
                  <a:srgbClr val="0070C0"/>
                </a:solidFill>
                <a:latin typeface="Microsoft YaHei" panose="020B0503020204020204" pitchFamily="34" charset="-122"/>
                <a:ea typeface="Microsoft YaHei" panose="020B0503020204020204" pitchFamily="34" charset="-122"/>
              </a:rPr>
              <a:t>Micro-batch</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，利用流水线并行方案，每次处理一个微批次的数据。在当前阶段计算完成得到结果后，将该微批次的结果发送给下游设备，同时开始处理后一个微批次的数据，这样可以在一定程度上减少并行气泡。</a:t>
            </a:r>
          </a:p>
        </p:txBody>
      </p:sp>
      <p:pic>
        <p:nvPicPr>
          <p:cNvPr id="13" name="Picture 12">
            <a:extLst>
              <a:ext uri="{FF2B5EF4-FFF2-40B4-BE49-F238E27FC236}">
                <a16:creationId xmlns:a16="http://schemas.microsoft.com/office/drawing/2014/main" id="{44C6F1D7-071F-838C-7C4F-3C5E04E4B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8" y="3164028"/>
            <a:ext cx="10758842" cy="1878528"/>
          </a:xfrm>
          <a:prstGeom prst="rect">
            <a:avLst/>
          </a:prstGeom>
        </p:spPr>
      </p:pic>
      <p:sp>
        <p:nvSpPr>
          <p:cNvPr id="14" name="TextBox 13">
            <a:extLst>
              <a:ext uri="{FF2B5EF4-FFF2-40B4-BE49-F238E27FC236}">
                <a16:creationId xmlns:a16="http://schemas.microsoft.com/office/drawing/2014/main" id="{E0294201-A439-AA52-F7BA-62AF143D7AA9}"/>
              </a:ext>
            </a:extLst>
          </p:cNvPr>
          <p:cNvSpPr txBox="1"/>
          <p:nvPr/>
        </p:nvSpPr>
        <p:spPr>
          <a:xfrm>
            <a:off x="358776" y="5231957"/>
            <a:ext cx="11474448" cy="1435136"/>
          </a:xfrm>
          <a:prstGeom prst="rect">
            <a:avLst/>
          </a:prstGeom>
          <a:noFill/>
        </p:spPr>
        <p:txBody>
          <a:bodyPr wrap="square">
            <a:spAutoFit/>
          </a:bodyPr>
          <a:lstStyle/>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前向</a:t>
            </a:r>
            <a:r>
              <a:rPr lang="en-US" altLang="zh-CN" sz="2400" dirty="0">
                <a:latin typeface="Microsoft YaHei" panose="020B0503020204020204" pitchFamily="34" charset="-122"/>
                <a:ea typeface="Microsoft YaHei" panose="020B0503020204020204" pitchFamily="34" charset="-122"/>
              </a:rPr>
              <a:t>F1</a:t>
            </a:r>
            <a:r>
              <a:rPr lang="zh-CN" altLang="en-US" sz="2400" dirty="0">
                <a:latin typeface="Microsoft YaHei" panose="020B0503020204020204" pitchFamily="34" charset="-122"/>
                <a:ea typeface="Microsoft YaHei" panose="020B0503020204020204" pitchFamily="34" charset="-122"/>
              </a:rPr>
              <a:t>计算被拆解为了</a:t>
            </a:r>
            <a:r>
              <a:rPr lang="en-US" altLang="zh-CN" sz="2400" dirty="0">
                <a:latin typeface="Microsoft YaHei" panose="020B0503020204020204" pitchFamily="34" charset="-122"/>
                <a:ea typeface="Microsoft YaHei" panose="020B0503020204020204" pitchFamily="34" charset="-122"/>
              </a:rPr>
              <a:t>F11</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F12</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F13</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F14</a:t>
            </a:r>
            <a:r>
              <a:rPr lang="zh-CN" altLang="en-US" sz="2400" dirty="0">
                <a:latin typeface="Microsoft YaHei" panose="020B0503020204020204" pitchFamily="34" charset="-122"/>
                <a:ea typeface="Microsoft YaHei" panose="020B0503020204020204" pitchFamily="34" charset="-122"/>
              </a:rPr>
              <a:t>，在计算设备</a:t>
            </a:r>
            <a:r>
              <a:rPr lang="en-US" altLang="zh-CN" sz="2400" dirty="0">
                <a:latin typeface="Microsoft YaHei" panose="020B0503020204020204" pitchFamily="34" charset="-122"/>
                <a:ea typeface="Microsoft YaHei" panose="020B0503020204020204" pitchFamily="34" charset="-122"/>
              </a:rPr>
              <a:t>1 </a:t>
            </a:r>
            <a:r>
              <a:rPr lang="zh-CN" altLang="en-US" sz="2400" dirty="0">
                <a:latin typeface="Microsoft YaHei" panose="020B0503020204020204" pitchFamily="34" charset="-122"/>
                <a:ea typeface="Microsoft YaHei" panose="020B0503020204020204" pitchFamily="34" charset="-122"/>
              </a:rPr>
              <a:t>中计算完成</a:t>
            </a:r>
            <a:r>
              <a:rPr lang="en-US" altLang="zh-CN" sz="2400" dirty="0">
                <a:latin typeface="Microsoft YaHei" panose="020B0503020204020204" pitchFamily="34" charset="-122"/>
                <a:ea typeface="Microsoft YaHei" panose="020B0503020204020204" pitchFamily="34" charset="-122"/>
              </a:rPr>
              <a:t>F11 </a:t>
            </a:r>
            <a:r>
              <a:rPr lang="zh-CN" altLang="en-US" sz="2400" dirty="0">
                <a:latin typeface="Microsoft YaHei" panose="020B0503020204020204" pitchFamily="34" charset="-122"/>
                <a:ea typeface="Microsoft YaHei" panose="020B0503020204020204" pitchFamily="34" charset="-122"/>
              </a:rPr>
              <a:t>后，会在计算设备</a:t>
            </a:r>
            <a:r>
              <a:rPr lang="en-US" altLang="zh-CN" sz="2400" dirty="0">
                <a:latin typeface="Microsoft YaHei" panose="020B0503020204020204" pitchFamily="34" charset="-122"/>
                <a:ea typeface="Microsoft YaHei" panose="020B0503020204020204" pitchFamily="34" charset="-122"/>
              </a:rPr>
              <a:t>2 </a:t>
            </a:r>
            <a:r>
              <a:rPr lang="zh-CN" altLang="en-US" sz="2400" dirty="0">
                <a:latin typeface="Microsoft YaHei" panose="020B0503020204020204" pitchFamily="34" charset="-122"/>
                <a:ea typeface="Microsoft YaHei" panose="020B0503020204020204" pitchFamily="34" charset="-122"/>
              </a:rPr>
              <a:t>中进行</a:t>
            </a:r>
            <a:r>
              <a:rPr lang="en-US" altLang="zh-CN" sz="2400" dirty="0">
                <a:latin typeface="Microsoft YaHei" panose="020B0503020204020204" pitchFamily="34" charset="-122"/>
                <a:ea typeface="Microsoft YaHei" panose="020B0503020204020204" pitchFamily="34" charset="-122"/>
              </a:rPr>
              <a:t>F21 </a:t>
            </a:r>
            <a:r>
              <a:rPr lang="zh-CN" altLang="en-US" sz="2400" dirty="0">
                <a:latin typeface="Microsoft YaHei" panose="020B0503020204020204" pitchFamily="34" charset="-122"/>
                <a:ea typeface="Microsoft YaHei" panose="020B0503020204020204" pitchFamily="34" charset="-122"/>
              </a:rPr>
              <a:t>计算，同时在计算设备</a:t>
            </a:r>
            <a:r>
              <a:rPr lang="en-US" altLang="zh-CN" sz="2400" dirty="0">
                <a:latin typeface="Microsoft YaHei" panose="020B0503020204020204" pitchFamily="34" charset="-122"/>
                <a:ea typeface="Microsoft YaHei" panose="020B0503020204020204" pitchFamily="34" charset="-122"/>
              </a:rPr>
              <a:t>1 </a:t>
            </a:r>
            <a:r>
              <a:rPr lang="zh-CN" altLang="en-US" sz="2400" dirty="0">
                <a:latin typeface="Microsoft YaHei" panose="020B0503020204020204" pitchFamily="34" charset="-122"/>
                <a:ea typeface="Microsoft YaHei" panose="020B0503020204020204" pitchFamily="34" charset="-122"/>
              </a:rPr>
              <a:t>中并行计算</a:t>
            </a:r>
            <a:r>
              <a:rPr lang="en-US" altLang="zh-CN" sz="2400" dirty="0">
                <a:latin typeface="Microsoft YaHei" panose="020B0503020204020204" pitchFamily="34" charset="-122"/>
                <a:ea typeface="Microsoft YaHei" panose="020B0503020204020204" pitchFamily="34" charset="-122"/>
              </a:rPr>
              <a:t>F12</a:t>
            </a:r>
            <a:r>
              <a:rPr lang="zh-CN" altLang="en-US" sz="2400" dirty="0">
                <a:latin typeface="Microsoft YaHei" panose="020B0503020204020204" pitchFamily="34" charset="-122"/>
                <a:ea typeface="Microsoft YaHei" panose="020B0503020204020204" pitchFamily="34" charset="-122"/>
              </a:rPr>
              <a:t>。相比于最原始的流水线并行方法，</a:t>
            </a:r>
            <a:r>
              <a:rPr lang="en-US" altLang="zh-CN" sz="2400" dirty="0" err="1">
                <a:latin typeface="Microsoft YaHei" panose="020B0503020204020204" pitchFamily="34" charset="-122"/>
                <a:ea typeface="Microsoft YaHei" panose="020B0503020204020204" pitchFamily="34" charset="-122"/>
              </a:rPr>
              <a:t>GPipe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流水线方法可以有效降低并行气泡。</a:t>
            </a:r>
          </a:p>
        </p:txBody>
      </p:sp>
    </p:spTree>
    <p:extLst>
      <p:ext uri="{BB962C8B-B14F-4D97-AF65-F5344CB8AC3E}">
        <p14:creationId xmlns:p14="http://schemas.microsoft.com/office/powerpoint/2010/main" val="3269892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286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流水线并行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2050690"/>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Megatron-LM[137] </a:t>
            </a:r>
            <a:r>
              <a:rPr lang="zh-CN" altLang="en-US" sz="2400" dirty="0">
                <a:latin typeface="Microsoft YaHei" panose="020B0503020204020204" pitchFamily="34" charset="-122"/>
                <a:ea typeface="Microsoft YaHei" panose="020B0503020204020204" pitchFamily="34" charset="-122"/>
              </a:rPr>
              <a:t>提出了</a:t>
            </a:r>
            <a:r>
              <a:rPr lang="en-US" altLang="zh-CN" sz="2400" dirty="0">
                <a:solidFill>
                  <a:srgbClr val="0070C0"/>
                </a:solidFill>
                <a:latin typeface="Microsoft YaHei" panose="020B0503020204020204" pitchFamily="34" charset="-122"/>
                <a:ea typeface="Microsoft YaHei" panose="020B0503020204020204" pitchFamily="34" charset="-122"/>
              </a:rPr>
              <a:t>1F1B </a:t>
            </a:r>
            <a:r>
              <a:rPr lang="zh-CN" altLang="en-US" sz="2400" dirty="0">
                <a:solidFill>
                  <a:srgbClr val="0070C0"/>
                </a:solidFill>
                <a:latin typeface="Microsoft YaHei" panose="020B0503020204020204" pitchFamily="34" charset="-122"/>
                <a:ea typeface="Microsoft YaHei" panose="020B0503020204020204" pitchFamily="34" charset="-122"/>
              </a:rPr>
              <a:t>流水线策略</a:t>
            </a:r>
            <a:r>
              <a:rPr lang="zh-CN" altLang="en-US" sz="2400" dirty="0">
                <a:latin typeface="Microsoft YaHei" panose="020B0503020204020204" pitchFamily="34" charset="-122"/>
                <a:ea typeface="Microsoft YaHei" panose="020B0503020204020204" pitchFamily="34" charset="-122"/>
              </a:rPr>
              <a:t>，即一个前向通道和一个后向通道。</a:t>
            </a:r>
            <a:r>
              <a:rPr lang="en-US" altLang="zh-CN" sz="2400" dirty="0">
                <a:latin typeface="Microsoft YaHei" panose="020B0503020204020204" pitchFamily="34" charset="-122"/>
                <a:ea typeface="Microsoft YaHei" panose="020B0503020204020204" pitchFamily="34" charset="-122"/>
              </a:rPr>
              <a:t>1F1B </a:t>
            </a:r>
            <a:r>
              <a:rPr lang="zh-CN" altLang="en-US" sz="2400" dirty="0">
                <a:latin typeface="Microsoft YaHei" panose="020B0503020204020204" pitchFamily="34" charset="-122"/>
                <a:ea typeface="Microsoft YaHei" panose="020B0503020204020204" pitchFamily="34" charset="-122"/>
              </a:rPr>
              <a:t>流水线策略引入了任务调度机制，使得</a:t>
            </a:r>
            <a:r>
              <a:rPr lang="zh-CN" altLang="en-US" sz="2400" u="sng" dirty="0">
                <a:latin typeface="Microsoft YaHei" panose="020B0503020204020204" pitchFamily="34" charset="-122"/>
                <a:ea typeface="Microsoft YaHei" panose="020B0503020204020204" pitchFamily="34" charset="-122"/>
              </a:rPr>
              <a:t>下游设备能够在等待上游计算的同时执行其他可并行的任务</a:t>
            </a:r>
            <a:r>
              <a:rPr lang="zh-CN" altLang="en-US" sz="2400" dirty="0">
                <a:latin typeface="Microsoft YaHei" panose="020B0503020204020204" pitchFamily="34" charset="-122"/>
                <a:ea typeface="Microsoft YaHei" panose="020B0503020204020204" pitchFamily="34" charset="-122"/>
              </a:rPr>
              <a:t>，从而提高设备的利用率。、</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1F1B </a:t>
            </a:r>
            <a:r>
              <a:rPr lang="zh-CN" altLang="en-US" sz="2400" dirty="0">
                <a:latin typeface="Microsoft YaHei" panose="020B0503020204020204" pitchFamily="34" charset="-122"/>
                <a:ea typeface="Microsoft YaHei" panose="020B0503020204020204" pitchFamily="34" charset="-122"/>
              </a:rPr>
              <a:t>给出了</a:t>
            </a:r>
            <a:r>
              <a:rPr lang="zh-CN" altLang="en-US" sz="2400" b="1" dirty="0">
                <a:solidFill>
                  <a:srgbClr val="0070C0"/>
                </a:solidFill>
                <a:latin typeface="Microsoft YaHei" panose="020B0503020204020204" pitchFamily="34" charset="-122"/>
                <a:ea typeface="Microsoft YaHei" panose="020B0503020204020204" pitchFamily="34" charset="-122"/>
              </a:rPr>
              <a:t>非交错式</a:t>
            </a:r>
            <a:r>
              <a:rPr lang="zh-CN" altLang="en-US" sz="2400" dirty="0">
                <a:latin typeface="Microsoft YaHei" panose="020B0503020204020204" pitchFamily="34" charset="-122"/>
                <a:ea typeface="Microsoft YaHei" panose="020B0503020204020204" pitchFamily="34" charset="-122"/>
              </a:rPr>
              <a:t>和</a:t>
            </a:r>
            <a:r>
              <a:rPr lang="zh-CN" altLang="en-US" sz="2400" b="1" dirty="0">
                <a:solidFill>
                  <a:srgbClr val="0070C0"/>
                </a:solidFill>
                <a:latin typeface="Microsoft YaHei" panose="020B0503020204020204" pitchFamily="34" charset="-122"/>
                <a:ea typeface="Microsoft YaHei" panose="020B0503020204020204" pitchFamily="34" charset="-122"/>
              </a:rPr>
              <a:t>交错式</a:t>
            </a:r>
            <a:r>
              <a:rPr lang="zh-CN" altLang="en-US" sz="2400" dirty="0">
                <a:latin typeface="Microsoft YaHei" panose="020B0503020204020204" pitchFamily="34" charset="-122"/>
                <a:ea typeface="Microsoft YaHei" panose="020B0503020204020204" pitchFamily="34" charset="-122"/>
              </a:rPr>
              <a:t>两种调度模式。</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182943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286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流水线并行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3204852"/>
          </a:xfrm>
          <a:prstGeom prst="rect">
            <a:avLst/>
          </a:prstGeom>
          <a:noFill/>
        </p:spPr>
        <p:txBody>
          <a:bodyPr wrap="square">
            <a:spAutoFit/>
          </a:bodyPr>
          <a:lstStyle/>
          <a:p>
            <a:pPr algn="just">
              <a:lnSpc>
                <a:spcPct val="125000"/>
              </a:lnSpc>
              <a:spcBef>
                <a:spcPts val="1200"/>
              </a:spcBef>
            </a:pPr>
            <a:r>
              <a:rPr lang="en-US" altLang="zh-CN" sz="2400" dirty="0">
                <a:solidFill>
                  <a:srgbClr val="0070C0"/>
                </a:solidFill>
                <a:latin typeface="Microsoft YaHei" panose="020B0503020204020204" pitchFamily="34" charset="-122"/>
                <a:ea typeface="Microsoft YaHei" panose="020B0503020204020204" pitchFamily="34" charset="-122"/>
              </a:rPr>
              <a:t>1F1B </a:t>
            </a:r>
            <a:r>
              <a:rPr lang="zh-CN" altLang="en-US" sz="2400" dirty="0">
                <a:solidFill>
                  <a:srgbClr val="0070C0"/>
                </a:solidFill>
                <a:latin typeface="Microsoft YaHei" panose="020B0503020204020204" pitchFamily="34" charset="-122"/>
                <a:ea typeface="Microsoft YaHei" panose="020B0503020204020204" pitchFamily="34" charset="-122"/>
              </a:rPr>
              <a:t>非交错式调度模式</a:t>
            </a:r>
            <a:r>
              <a:rPr lang="zh-CN" altLang="en-US" sz="2400" dirty="0">
                <a:latin typeface="Microsoft YaHei" panose="020B0503020204020204" pitchFamily="34" charset="-122"/>
                <a:ea typeface="Microsoft YaHei" panose="020B0503020204020204" pitchFamily="34" charset="-122"/>
              </a:rPr>
              <a:t>可分为三个阶段</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首先是热身阶段，在计算设备中进行不同数量的前向计算。</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接下来的阶段是前向</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后向阶段，计算设备按顺序执行一次前向计算，然后进行一次后向计算。</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最后一个阶段是后向阶段，计算设备再完成最后一次后向计算。</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相比于</a:t>
            </a:r>
            <a:r>
              <a:rPr lang="en-US" altLang="zh-CN" sz="2400" dirty="0" err="1">
                <a:latin typeface="Microsoft YaHei" panose="020B0503020204020204" pitchFamily="34" charset="-122"/>
                <a:ea typeface="Microsoft YaHei" panose="020B0503020204020204" pitchFamily="34" charset="-122"/>
              </a:rPr>
              <a:t>GPipe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策略，非交错式调度模式在节省内存方面表现得更好。然而，它需要与</a:t>
            </a:r>
            <a:r>
              <a:rPr lang="en-US" altLang="zh-CN" sz="2400" dirty="0" err="1">
                <a:latin typeface="Microsoft YaHei" panose="020B0503020204020204" pitchFamily="34" charset="-122"/>
                <a:ea typeface="Microsoft YaHei" panose="020B0503020204020204" pitchFamily="34" charset="-122"/>
              </a:rPr>
              <a:t>GPipe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策略一样的时间来完成一轮计算。</a:t>
            </a:r>
          </a:p>
        </p:txBody>
      </p:sp>
      <p:pic>
        <p:nvPicPr>
          <p:cNvPr id="5" name="Picture 4">
            <a:extLst>
              <a:ext uri="{FF2B5EF4-FFF2-40B4-BE49-F238E27FC236}">
                <a16:creationId xmlns:a16="http://schemas.microsoft.com/office/drawing/2014/main" id="{BFA9C423-F65B-6549-7970-10353CA9B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87" y="4286951"/>
            <a:ext cx="10640868" cy="2015671"/>
          </a:xfrm>
          <a:prstGeom prst="rect">
            <a:avLst/>
          </a:prstGeom>
        </p:spPr>
      </p:pic>
      <p:pic>
        <p:nvPicPr>
          <p:cNvPr id="13" name="Picture 12">
            <a:extLst>
              <a:ext uri="{FF2B5EF4-FFF2-40B4-BE49-F238E27FC236}">
                <a16:creationId xmlns:a16="http://schemas.microsoft.com/office/drawing/2014/main" id="{7E6D757D-E4C1-D22B-2EC8-5799B37461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242" y="6147047"/>
            <a:ext cx="4974358" cy="609105"/>
          </a:xfrm>
          <a:prstGeom prst="rect">
            <a:avLst/>
          </a:prstGeom>
        </p:spPr>
      </p:pic>
    </p:spTree>
    <p:extLst>
      <p:ext uri="{BB962C8B-B14F-4D97-AF65-F5344CB8AC3E}">
        <p14:creationId xmlns:p14="http://schemas.microsoft.com/office/powerpoint/2010/main" val="453091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286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流水线并行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1896801"/>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1F1B </a:t>
            </a:r>
            <a:r>
              <a:rPr lang="zh-CN" altLang="en-US" sz="2400" b="1" dirty="0">
                <a:solidFill>
                  <a:srgbClr val="0070C0"/>
                </a:solidFill>
                <a:latin typeface="Microsoft YaHei" panose="020B0503020204020204" pitchFamily="34" charset="-122"/>
                <a:ea typeface="Microsoft YaHei" panose="020B0503020204020204" pitchFamily="34" charset="-122"/>
              </a:rPr>
              <a:t>交错式</a:t>
            </a:r>
            <a:r>
              <a:rPr lang="zh-CN" altLang="en-US" sz="2400" dirty="0">
                <a:latin typeface="Microsoft YaHei" panose="020B0503020204020204" pitchFamily="34" charset="-122"/>
                <a:ea typeface="Microsoft YaHei" panose="020B0503020204020204" pitchFamily="34" charset="-122"/>
              </a:rPr>
              <a:t>调度模式要求</a:t>
            </a:r>
            <a:r>
              <a:rPr lang="en-US" altLang="zh-CN" sz="2400" dirty="0">
                <a:latin typeface="Microsoft YaHei" panose="020B0503020204020204" pitchFamily="34" charset="-122"/>
                <a:ea typeface="Microsoft YaHei" panose="020B0503020204020204" pitchFamily="34" charset="-122"/>
              </a:rPr>
              <a:t>Micro-batch </a:t>
            </a:r>
            <a:r>
              <a:rPr lang="zh-CN" altLang="en-US" sz="2400" dirty="0">
                <a:latin typeface="Microsoft YaHei" panose="020B0503020204020204" pitchFamily="34" charset="-122"/>
                <a:ea typeface="Microsoft YaHei" panose="020B0503020204020204" pitchFamily="34" charset="-122"/>
              </a:rPr>
              <a:t>的数量是流水线阶段的整数倍。每个设备不仅负责连续多个层的计算，还可以处理多个层的子集，这些子集被称为模型块。设备</a:t>
            </a:r>
            <a:r>
              <a:rPr lang="en-US" altLang="zh-CN" sz="2400" dirty="0">
                <a:latin typeface="Microsoft YaHei" panose="020B0503020204020204" pitchFamily="34" charset="-122"/>
                <a:ea typeface="Microsoft YaHei" panose="020B0503020204020204" pitchFamily="34" charset="-122"/>
              </a:rPr>
              <a:t>1 </a:t>
            </a:r>
            <a:r>
              <a:rPr lang="zh-CN" altLang="en-US" sz="2400" dirty="0">
                <a:latin typeface="Microsoft YaHei" panose="020B0503020204020204" pitchFamily="34" charset="-122"/>
                <a:ea typeface="Microsoft YaHei" panose="020B0503020204020204" pitchFamily="34" charset="-122"/>
              </a:rPr>
              <a:t>可以处理层</a:t>
            </a:r>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2</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9</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10</a:t>
            </a:r>
            <a:r>
              <a:rPr lang="zh-CN" altLang="en-US" sz="2400" dirty="0">
                <a:latin typeface="Microsoft YaHei" panose="020B0503020204020204" pitchFamily="34" charset="-122"/>
                <a:ea typeface="Microsoft YaHei" panose="020B0503020204020204" pitchFamily="34" charset="-122"/>
              </a:rPr>
              <a:t>，设备</a:t>
            </a:r>
            <a:r>
              <a:rPr lang="en-US" altLang="zh-CN" sz="2400" dirty="0">
                <a:latin typeface="Microsoft YaHei" panose="020B0503020204020204" pitchFamily="34" charset="-122"/>
                <a:ea typeface="Microsoft YaHei" panose="020B0503020204020204" pitchFamily="34" charset="-122"/>
              </a:rPr>
              <a:t>2 </a:t>
            </a:r>
            <a:r>
              <a:rPr lang="zh-CN" altLang="en-US" sz="2400" dirty="0">
                <a:latin typeface="Microsoft YaHei" panose="020B0503020204020204" pitchFamily="34" charset="-122"/>
                <a:ea typeface="Microsoft YaHei" panose="020B0503020204020204" pitchFamily="34" charset="-122"/>
              </a:rPr>
              <a:t>处理层</a:t>
            </a:r>
            <a:r>
              <a:rPr lang="en-US" altLang="zh-CN" sz="2400" dirty="0">
                <a:latin typeface="Microsoft YaHei" panose="020B0503020204020204" pitchFamily="34" charset="-122"/>
                <a:ea typeface="Microsoft YaHei" panose="020B0503020204020204" pitchFamily="34" charset="-122"/>
              </a:rPr>
              <a:t>3</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4</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11</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12</a:t>
            </a:r>
            <a:r>
              <a:rPr lang="zh-CN" altLang="en-US" sz="2400" dirty="0">
                <a:latin typeface="Microsoft YaHei" panose="020B0503020204020204" pitchFamily="34" charset="-122"/>
                <a:ea typeface="Microsoft YaHei" panose="020B0503020204020204" pitchFamily="34" charset="-122"/>
              </a:rPr>
              <a:t>，依此类推。在这种模式下，每个设备在流水线中被分配到多个阶段。</a:t>
            </a:r>
          </a:p>
        </p:txBody>
      </p:sp>
      <p:pic>
        <p:nvPicPr>
          <p:cNvPr id="13" name="Picture 12">
            <a:extLst>
              <a:ext uri="{FF2B5EF4-FFF2-40B4-BE49-F238E27FC236}">
                <a16:creationId xmlns:a16="http://schemas.microsoft.com/office/drawing/2014/main" id="{12067BC3-8B84-40B6-ADB9-D52FAC1B9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444" y="3581186"/>
            <a:ext cx="10320043" cy="2383278"/>
          </a:xfrm>
          <a:prstGeom prst="rect">
            <a:avLst/>
          </a:prstGeom>
        </p:spPr>
      </p:pic>
    </p:spTree>
    <p:extLst>
      <p:ext uri="{BB962C8B-B14F-4D97-AF65-F5344CB8AC3E}">
        <p14:creationId xmlns:p14="http://schemas.microsoft.com/office/powerpoint/2010/main" val="1542558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286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流水线并行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1435136"/>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PyTorch</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中也包含了实现流水线的</a:t>
            </a:r>
            <a:r>
              <a:rPr lang="en-US" altLang="zh-CN" sz="2400" dirty="0">
                <a:latin typeface="Microsoft YaHei" panose="020B0503020204020204" pitchFamily="34" charset="-122"/>
                <a:ea typeface="Microsoft YaHei" panose="020B0503020204020204" pitchFamily="34" charset="-122"/>
              </a:rPr>
              <a:t>API </a:t>
            </a:r>
            <a:r>
              <a:rPr lang="zh-CN" altLang="en-US" sz="2400" dirty="0">
                <a:latin typeface="Microsoft YaHei" panose="020B0503020204020204" pitchFamily="34" charset="-122"/>
                <a:ea typeface="Microsoft YaHei" panose="020B0503020204020204" pitchFamily="34" charset="-122"/>
              </a:rPr>
              <a:t>函数</a:t>
            </a:r>
            <a:r>
              <a:rPr lang="en-US" altLang="zh-CN" sz="2400" dirty="0">
                <a:latin typeface="Microsoft YaHei" panose="020B0503020204020204" pitchFamily="34" charset="-122"/>
                <a:ea typeface="Microsoft YaHei" panose="020B0503020204020204" pitchFamily="34" charset="-122"/>
              </a:rPr>
              <a:t>Pipe</a:t>
            </a:r>
            <a:r>
              <a:rPr lang="zh-CN" altLang="en-US" sz="2400" dirty="0">
                <a:latin typeface="Microsoft YaHei" panose="020B0503020204020204" pitchFamily="34" charset="-122"/>
                <a:ea typeface="Microsoft YaHei" panose="020B0503020204020204" pitchFamily="34" charset="-122"/>
              </a:rPr>
              <a:t>，具体实现参考“</a:t>
            </a:r>
            <a:r>
              <a:rPr lang="en-US" altLang="zh-CN" sz="2400" dirty="0" err="1">
                <a:latin typeface="Microsoft YaHei" panose="020B0503020204020204" pitchFamily="34" charset="-122"/>
                <a:ea typeface="Microsoft YaHei" panose="020B0503020204020204" pitchFamily="34" charset="-122"/>
              </a:rPr>
              <a:t>torch.distributed.pipeline.sync.Pipe</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类。可以使用这个</a:t>
            </a:r>
            <a:r>
              <a:rPr lang="en-US" altLang="zh-CN" sz="2400" dirty="0">
                <a:latin typeface="Microsoft YaHei" panose="020B0503020204020204" pitchFamily="34" charset="-122"/>
                <a:ea typeface="Microsoft YaHei" panose="020B0503020204020204" pitchFamily="34" charset="-122"/>
              </a:rPr>
              <a:t>API </a:t>
            </a:r>
            <a:r>
              <a:rPr lang="zh-CN" altLang="en-US" sz="2400" dirty="0">
                <a:latin typeface="Microsoft YaHei" panose="020B0503020204020204" pitchFamily="34" charset="-122"/>
                <a:ea typeface="Microsoft YaHei" panose="020B0503020204020204" pitchFamily="34" charset="-122"/>
              </a:rPr>
              <a:t>构造一个模型，包含两个线性层，分别放置在两个计算设备中的样例：</a:t>
            </a:r>
            <a:endParaRPr lang="en-US" altLang="zh-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C783643C-5AC0-EB2F-F41D-858EF42B1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950" y="2565400"/>
            <a:ext cx="6134100" cy="1727200"/>
          </a:xfrm>
          <a:prstGeom prst="rect">
            <a:avLst/>
          </a:prstGeom>
        </p:spPr>
      </p:pic>
      <p:pic>
        <p:nvPicPr>
          <p:cNvPr id="14" name="Picture 13">
            <a:extLst>
              <a:ext uri="{FF2B5EF4-FFF2-40B4-BE49-F238E27FC236}">
                <a16:creationId xmlns:a16="http://schemas.microsoft.com/office/drawing/2014/main" id="{1C54B3A2-FCA8-3D59-5CC2-C659C7234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950" y="4292600"/>
            <a:ext cx="6108700" cy="2374900"/>
          </a:xfrm>
          <a:prstGeom prst="rect">
            <a:avLst/>
          </a:prstGeom>
        </p:spPr>
      </p:pic>
    </p:spTree>
    <p:extLst>
      <p:ext uri="{BB962C8B-B14F-4D97-AF65-F5344CB8AC3E}">
        <p14:creationId xmlns:p14="http://schemas.microsoft.com/office/powerpoint/2010/main" val="704222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分布式训练并行策略</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分布式训练的集群架构</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err="1">
                  <a:solidFill>
                    <a:srgbClr val="0070C0"/>
                  </a:solidFill>
                  <a:latin typeface="微软雅黑" panose="020B0503020204020204" pitchFamily="34" charset="-122"/>
                  <a:ea typeface="微软雅黑" panose="020B0503020204020204" pitchFamily="34" charset="-122"/>
                </a:rPr>
                <a:t>DeepSpeed</a:t>
              </a:r>
              <a:r>
                <a:rPr lang="zh-CN" altLang="en-US" sz="2000" b="1" dirty="0">
                  <a:solidFill>
                    <a:srgbClr val="0070C0"/>
                  </a:solidFill>
                  <a:latin typeface="微软雅黑" panose="020B0503020204020204" pitchFamily="34" charset="-122"/>
                  <a:ea typeface="微软雅黑" panose="020B0503020204020204" pitchFamily="34" charset="-122"/>
                </a:rPr>
                <a:t>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8552" y="5531643"/>
            <a:ext cx="3733800" cy="488950"/>
            <a:chOff x="1129" y="0"/>
            <a:chExt cx="5402789"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54077" y="5531643"/>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0391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张量并行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3589572"/>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张量并行</a:t>
            </a:r>
            <a:r>
              <a:rPr lang="zh-CN" altLang="en-US" sz="2400" dirty="0">
                <a:latin typeface="Microsoft YaHei" panose="020B0503020204020204" pitchFamily="34" charset="-122"/>
                <a:ea typeface="Microsoft YaHei" panose="020B0503020204020204" pitchFamily="34" charset="-122"/>
              </a:rPr>
              <a:t>需要根据模型的</a:t>
            </a:r>
            <a:r>
              <a:rPr lang="zh-CN" altLang="en-US" sz="2400" dirty="0">
                <a:solidFill>
                  <a:srgbClr val="0070C0"/>
                </a:solidFill>
                <a:latin typeface="Microsoft YaHei" panose="020B0503020204020204" pitchFamily="34" charset="-122"/>
                <a:ea typeface="Microsoft YaHei" panose="020B0503020204020204" pitchFamily="34" charset="-122"/>
              </a:rPr>
              <a:t>具体结构和算子类型</a:t>
            </a:r>
            <a:r>
              <a:rPr lang="zh-CN" altLang="en-US" sz="2400" dirty="0">
                <a:latin typeface="Microsoft YaHei" panose="020B0503020204020204" pitchFamily="34" charset="-122"/>
                <a:ea typeface="Microsoft YaHei" panose="020B0503020204020204" pitchFamily="34" charset="-122"/>
              </a:rPr>
              <a:t>，解决如何将参数切分到不同设备，以及如何保证切分后数学一致性这两个问题。</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大语言模型都是以</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结构为基础，</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结构主要由</a:t>
            </a:r>
            <a:r>
              <a:rPr lang="zh-CN" altLang="en-US" sz="2400" dirty="0">
                <a:solidFill>
                  <a:srgbClr val="0070C0"/>
                </a:solidFill>
                <a:latin typeface="Microsoft YaHei" panose="020B0503020204020204" pitchFamily="34" charset="-122"/>
                <a:ea typeface="Microsoft YaHei" panose="020B0503020204020204" pitchFamily="34" charset="-122"/>
              </a:rPr>
              <a:t>嵌入式表示</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Embedding</a:t>
            </a:r>
            <a:r>
              <a:rPr lang="zh-CN" altLang="en-US" sz="2400" dirty="0">
                <a:latin typeface="Microsoft YaHei" panose="020B0503020204020204" pitchFamily="34" charset="-122"/>
                <a:ea typeface="Microsoft YaHei" panose="020B0503020204020204" pitchFamily="34" charset="-122"/>
              </a:rPr>
              <a:t>）、</a:t>
            </a:r>
            <a:r>
              <a:rPr lang="zh-CN" altLang="en-US" sz="2400" dirty="0">
                <a:solidFill>
                  <a:srgbClr val="0070C0"/>
                </a:solidFill>
                <a:latin typeface="Microsoft YaHei" panose="020B0503020204020204" pitchFamily="34" charset="-122"/>
                <a:ea typeface="Microsoft YaHei" panose="020B0503020204020204" pitchFamily="34" charset="-122"/>
              </a:rPr>
              <a:t>矩阵乘</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MatMul</a:t>
            </a:r>
            <a:r>
              <a:rPr lang="zh-CN" altLang="en-US" sz="2400" dirty="0">
                <a:latin typeface="Microsoft YaHei" panose="020B0503020204020204" pitchFamily="34" charset="-122"/>
                <a:ea typeface="Microsoft YaHei" panose="020B0503020204020204" pitchFamily="34" charset="-122"/>
              </a:rPr>
              <a:t>）和</a:t>
            </a:r>
            <a:r>
              <a:rPr lang="zh-CN" altLang="en-US" sz="2400" dirty="0">
                <a:solidFill>
                  <a:srgbClr val="0070C0"/>
                </a:solidFill>
                <a:latin typeface="Microsoft YaHei" panose="020B0503020204020204" pitchFamily="34" charset="-122"/>
                <a:ea typeface="Microsoft YaHei" panose="020B0503020204020204" pitchFamily="34" charset="-122"/>
              </a:rPr>
              <a:t>交叉熵损失</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Cross Entropy Loss</a:t>
            </a:r>
            <a:r>
              <a:rPr lang="zh-CN" altLang="en-US" sz="2400" dirty="0">
                <a:latin typeface="Microsoft YaHei" panose="020B0503020204020204" pitchFamily="34" charset="-122"/>
                <a:ea typeface="Microsoft YaHei" panose="020B0503020204020204" pitchFamily="34" charset="-122"/>
              </a:rPr>
              <a:t>）计算构成。</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这三种类型的算子有较大的差异，</a:t>
            </a:r>
            <a:r>
              <a:rPr lang="zh-CN" altLang="en-US" sz="2400" dirty="0">
                <a:solidFill>
                  <a:srgbClr val="0070C0"/>
                </a:solidFill>
                <a:latin typeface="Microsoft YaHei" panose="020B0503020204020204" pitchFamily="34" charset="-122"/>
                <a:ea typeface="Microsoft YaHei" panose="020B0503020204020204" pitchFamily="34" charset="-122"/>
              </a:rPr>
              <a:t>都需要设计对应的张量并行策略</a:t>
            </a:r>
            <a:r>
              <a:rPr lang="en-US" altLang="zh-CN" sz="2400" dirty="0">
                <a:latin typeface="Microsoft YaHei" panose="020B0503020204020204" pitchFamily="34" charset="-122"/>
                <a:ea typeface="Microsoft YaHei" panose="020B0503020204020204" pitchFamily="34" charset="-122"/>
              </a:rPr>
              <a:t>[135] </a:t>
            </a:r>
            <a:r>
              <a:rPr lang="zh-CN" altLang="en-US" sz="2400" dirty="0">
                <a:latin typeface="Microsoft YaHei" panose="020B0503020204020204" pitchFamily="34" charset="-122"/>
                <a:ea typeface="Microsoft YaHei" panose="020B0503020204020204" pitchFamily="34" charset="-122"/>
              </a:rPr>
              <a:t>才可以实现将参数切分到不同的设备。</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81244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张量并行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2288512"/>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嵌入式表示算子</a:t>
            </a:r>
            <a:r>
              <a:rPr lang="zh-CN" altLang="en-US" sz="2400" dirty="0">
                <a:latin typeface="Microsoft YaHei" panose="020B0503020204020204" pitchFamily="34" charset="-122"/>
                <a:ea typeface="Microsoft YaHei" panose="020B0503020204020204" pitchFamily="34" charset="-122"/>
              </a:rPr>
              <a:t>，如果总的词表数非常大，会导致单计算设备显存无法容纳</a:t>
            </a:r>
            <a:r>
              <a:rPr lang="en-US" altLang="zh-CN" sz="2400" dirty="0">
                <a:latin typeface="Microsoft YaHei" panose="020B0503020204020204" pitchFamily="34" charset="-122"/>
                <a:ea typeface="Microsoft YaHei" panose="020B0503020204020204" pitchFamily="34" charset="-122"/>
              </a:rPr>
              <a:t>Embedding</a:t>
            </a:r>
            <a:r>
              <a:rPr lang="zh-CN" altLang="en-US" sz="2400" dirty="0">
                <a:latin typeface="Microsoft YaHei" panose="020B0503020204020204" pitchFamily="34" charset="-122"/>
                <a:ea typeface="Microsoft YaHei" panose="020B0503020204020204" pitchFamily="34" charset="-122"/>
              </a:rPr>
              <a:t>层参数。</a:t>
            </a:r>
            <a:endParaRPr lang="en-US" altLang="zh-CN" sz="24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例如：如果词表数量是</a:t>
            </a:r>
            <a:r>
              <a:rPr lang="en-US" altLang="zh-CN" sz="2000" dirty="0">
                <a:latin typeface="Microsoft YaHei" panose="020B0503020204020204" pitchFamily="34" charset="-122"/>
                <a:ea typeface="Microsoft YaHei" panose="020B0503020204020204" pitchFamily="34" charset="-122"/>
              </a:rPr>
              <a:t>64000</a:t>
            </a:r>
            <a:r>
              <a:rPr lang="zh-CN" altLang="en-US" sz="2000" dirty="0">
                <a:latin typeface="Microsoft YaHei" panose="020B0503020204020204" pitchFamily="34" charset="-122"/>
                <a:ea typeface="Microsoft YaHei" panose="020B0503020204020204" pitchFamily="34" charset="-122"/>
              </a:rPr>
              <a:t>，嵌入式表示维度为</a:t>
            </a:r>
            <a:r>
              <a:rPr lang="en-US" altLang="zh-CN" sz="2000" dirty="0">
                <a:latin typeface="Microsoft YaHei" panose="020B0503020204020204" pitchFamily="34" charset="-122"/>
                <a:ea typeface="Microsoft YaHei" panose="020B0503020204020204" pitchFamily="34" charset="-122"/>
              </a:rPr>
              <a:t>5120</a:t>
            </a:r>
            <a:r>
              <a:rPr lang="zh-CN" altLang="en-US" sz="2000" dirty="0">
                <a:latin typeface="Microsoft YaHei" panose="020B0503020204020204" pitchFamily="34" charset="-122"/>
                <a:ea typeface="Microsoft YaHei" panose="020B0503020204020204" pitchFamily="34" charset="-122"/>
              </a:rPr>
              <a:t>，类型采用</a:t>
            </a:r>
            <a:r>
              <a:rPr lang="en-US" altLang="zh-CN" sz="2000" dirty="0">
                <a:latin typeface="Microsoft YaHei" panose="020B0503020204020204" pitchFamily="34" charset="-122"/>
                <a:ea typeface="Microsoft YaHei" panose="020B0503020204020204" pitchFamily="34" charset="-122"/>
              </a:rPr>
              <a:t>32 </a:t>
            </a:r>
            <a:r>
              <a:rPr lang="zh-CN" altLang="en-US" sz="2000" dirty="0">
                <a:latin typeface="Microsoft YaHei" panose="020B0503020204020204" pitchFamily="34" charset="-122"/>
                <a:ea typeface="Microsoft YaHei" panose="020B0503020204020204" pitchFamily="34" charset="-122"/>
              </a:rPr>
              <a:t>位精度浮点数，那么整层参数需要的显存大约为</a:t>
            </a:r>
            <a:r>
              <a:rPr lang="en-US" altLang="zh-CN" sz="2000" dirty="0">
                <a:latin typeface="Microsoft YaHei" panose="020B0503020204020204" pitchFamily="34" charset="-122"/>
                <a:ea typeface="Microsoft YaHei" panose="020B0503020204020204" pitchFamily="34" charset="-122"/>
              </a:rPr>
              <a:t>64000 × 5120 × 4</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/1024/1024 = 1250MB</a:t>
            </a:r>
            <a:r>
              <a:rPr lang="zh-CN" altLang="en-US" sz="2000" dirty="0">
                <a:latin typeface="Microsoft YaHei" panose="020B0503020204020204" pitchFamily="34" charset="-122"/>
                <a:ea typeface="Microsoft YaHei" panose="020B0503020204020204" pitchFamily="34" charset="-122"/>
              </a:rPr>
              <a:t>，反向梯度同样需要</a:t>
            </a:r>
            <a:r>
              <a:rPr lang="en-US" altLang="zh-CN" sz="2000" dirty="0">
                <a:latin typeface="Microsoft YaHei" panose="020B0503020204020204" pitchFamily="34" charset="-122"/>
                <a:ea typeface="Microsoft YaHei" panose="020B0503020204020204" pitchFamily="34" charset="-122"/>
              </a:rPr>
              <a:t>1250MB</a:t>
            </a:r>
            <a:r>
              <a:rPr lang="zh-CN" altLang="en-US" sz="2000" dirty="0">
                <a:latin typeface="Microsoft YaHei" panose="020B0503020204020204" pitchFamily="34" charset="-122"/>
                <a:ea typeface="Microsoft YaHei" panose="020B0503020204020204" pitchFamily="34" charset="-122"/>
              </a:rPr>
              <a:t>，</a:t>
            </a:r>
            <a:r>
              <a:rPr lang="zh-CN" altLang="en-US" sz="2000" dirty="0">
                <a:solidFill>
                  <a:srgbClr val="0070C0"/>
                </a:solidFill>
                <a:latin typeface="Microsoft YaHei" panose="020B0503020204020204" pitchFamily="34" charset="-122"/>
                <a:ea typeface="Microsoft YaHei" panose="020B0503020204020204" pitchFamily="34" charset="-122"/>
              </a:rPr>
              <a:t>仅仅存储就需要将近</a:t>
            </a:r>
            <a:r>
              <a:rPr lang="en-US" altLang="zh-CN" sz="2000" dirty="0">
                <a:solidFill>
                  <a:srgbClr val="0070C0"/>
                </a:solidFill>
                <a:latin typeface="Microsoft YaHei" panose="020B0503020204020204" pitchFamily="34" charset="-122"/>
                <a:ea typeface="Microsoft YaHei" panose="020B0503020204020204" pitchFamily="34" charset="-122"/>
              </a:rPr>
              <a:t>2.5GB</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4E7572EA-513B-99F1-7781-A65F35D65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96" y="3452497"/>
            <a:ext cx="5199001" cy="3268977"/>
          </a:xfrm>
          <a:prstGeom prst="rect">
            <a:avLst/>
          </a:prstGeom>
        </p:spPr>
      </p:pic>
      <p:sp>
        <p:nvSpPr>
          <p:cNvPr id="14" name="TextBox 13">
            <a:extLst>
              <a:ext uri="{FF2B5EF4-FFF2-40B4-BE49-F238E27FC236}">
                <a16:creationId xmlns:a16="http://schemas.microsoft.com/office/drawing/2014/main" id="{915BB5EB-083E-0AB2-4799-23E8A5C18004}"/>
              </a:ext>
            </a:extLst>
          </p:cNvPr>
          <p:cNvSpPr txBox="1"/>
          <p:nvPr/>
        </p:nvSpPr>
        <p:spPr>
          <a:xfrm>
            <a:off x="5255822" y="3530296"/>
            <a:ext cx="6097978" cy="189680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对于嵌入表示层的参数，可以按照词维度切分，每个计算设备只存储部分词向量，然后通过汇总各个设备上的部分词向量，得到完整的词向量。</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20493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张量并行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2750176"/>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矩阵乘的张量并行</a:t>
            </a:r>
            <a:r>
              <a:rPr lang="zh-CN" altLang="en-US" sz="2400" dirty="0">
                <a:latin typeface="Microsoft YaHei" panose="020B0503020204020204" pitchFamily="34" charset="-122"/>
                <a:ea typeface="Microsoft YaHei" panose="020B0503020204020204" pitchFamily="34" charset="-122"/>
              </a:rPr>
              <a:t>要充分利用矩阵的分块乘法原理。</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要实现如下矩阵乘法</a:t>
            </a:r>
            <a:r>
              <a:rPr lang="en-US" altLang="zh-CN" sz="2000" dirty="0">
                <a:latin typeface="Microsoft YaHei" panose="020B0503020204020204" pitchFamily="34" charset="-122"/>
                <a:ea typeface="Microsoft YaHei" panose="020B0503020204020204" pitchFamily="34" charset="-122"/>
              </a:rPr>
              <a:t>Y=X×A</a:t>
            </a:r>
            <a:r>
              <a:rPr lang="zh-CN" altLang="en-US" sz="2000" dirty="0">
                <a:latin typeface="Microsoft YaHei" panose="020B0503020204020204" pitchFamily="34" charset="-122"/>
                <a:ea typeface="Microsoft YaHei" panose="020B0503020204020204" pitchFamily="34" charset="-122"/>
              </a:rPr>
              <a:t>，其中</a:t>
            </a:r>
            <a:r>
              <a:rPr lang="en-US" altLang="zh-CN" sz="2000" dirty="0">
                <a:latin typeface="Microsoft YaHei" panose="020B0503020204020204" pitchFamily="34" charset="-122"/>
                <a:ea typeface="Microsoft YaHei" panose="020B0503020204020204" pitchFamily="34" charset="-122"/>
              </a:rPr>
              <a:t>X </a:t>
            </a:r>
            <a:r>
              <a:rPr lang="zh-CN" altLang="en-US" sz="2000" dirty="0">
                <a:latin typeface="Microsoft YaHei" panose="020B0503020204020204" pitchFamily="34" charset="-122"/>
                <a:ea typeface="Microsoft YaHei" panose="020B0503020204020204" pitchFamily="34" charset="-122"/>
              </a:rPr>
              <a:t>是维度为</a:t>
            </a:r>
            <a:r>
              <a:rPr lang="en-US" altLang="zh-CN" sz="2000" dirty="0">
                <a:latin typeface="Microsoft YaHei" panose="020B0503020204020204" pitchFamily="34" charset="-122"/>
                <a:ea typeface="Microsoft YaHei" panose="020B0503020204020204" pitchFamily="34" charset="-122"/>
              </a:rPr>
              <a:t>M×N </a:t>
            </a:r>
            <a:r>
              <a:rPr lang="zh-CN" altLang="en-US" sz="2000" dirty="0">
                <a:latin typeface="Microsoft YaHei" panose="020B0503020204020204" pitchFamily="34" charset="-122"/>
                <a:ea typeface="Microsoft YaHei" panose="020B0503020204020204" pitchFamily="34" charset="-122"/>
              </a:rPr>
              <a:t>的输入矩阵，</a:t>
            </a:r>
            <a:r>
              <a:rPr lang="en-US" altLang="zh-CN" sz="2000" dirty="0">
                <a:latin typeface="Microsoft YaHei" panose="020B0503020204020204" pitchFamily="34" charset="-122"/>
                <a:ea typeface="Microsoft YaHei" panose="020B0503020204020204" pitchFamily="34" charset="-122"/>
              </a:rPr>
              <a:t>A </a:t>
            </a:r>
            <a:r>
              <a:rPr lang="zh-CN" altLang="en-US" sz="2000" dirty="0">
                <a:latin typeface="Microsoft YaHei" panose="020B0503020204020204" pitchFamily="34" charset="-122"/>
                <a:ea typeface="Microsoft YaHei" panose="020B0503020204020204" pitchFamily="34" charset="-122"/>
              </a:rPr>
              <a:t>是维度为</a:t>
            </a:r>
            <a:r>
              <a:rPr lang="en-US" altLang="zh-CN" sz="2000" dirty="0">
                <a:latin typeface="Microsoft YaHei" panose="020B0503020204020204" pitchFamily="34" charset="-122"/>
                <a:ea typeface="Microsoft YaHei" panose="020B0503020204020204" pitchFamily="34" charset="-122"/>
              </a:rPr>
              <a:t>N×K </a:t>
            </a:r>
            <a:r>
              <a:rPr lang="zh-CN" altLang="en-US" sz="2000" dirty="0">
                <a:latin typeface="Microsoft YaHei" panose="020B0503020204020204" pitchFamily="34" charset="-122"/>
                <a:ea typeface="Microsoft YaHei" panose="020B0503020204020204" pitchFamily="34" charset="-122"/>
              </a:rPr>
              <a:t>的参数矩阵，</a:t>
            </a:r>
            <a:r>
              <a:rPr lang="en-US" altLang="zh-CN" sz="2000" dirty="0">
                <a:latin typeface="Microsoft YaHei" panose="020B0503020204020204" pitchFamily="34" charset="-122"/>
                <a:ea typeface="Microsoft YaHei" panose="020B0503020204020204" pitchFamily="34" charset="-122"/>
              </a:rPr>
              <a:t>Y </a:t>
            </a:r>
            <a:r>
              <a:rPr lang="zh-CN" altLang="en-US" sz="2000" dirty="0">
                <a:latin typeface="Microsoft YaHei" panose="020B0503020204020204" pitchFamily="34" charset="-122"/>
                <a:ea typeface="Microsoft YaHei" panose="020B0503020204020204" pitchFamily="34" charset="-122"/>
              </a:rPr>
              <a:t>是结果矩阵，维度为</a:t>
            </a:r>
            <a:r>
              <a:rPr lang="en-US" altLang="zh-CN" sz="2000" dirty="0">
                <a:latin typeface="Microsoft YaHei" panose="020B0503020204020204" pitchFamily="34" charset="-122"/>
                <a:ea typeface="Microsoft YaHei" panose="020B0503020204020204" pitchFamily="34" charset="-122"/>
              </a:rPr>
              <a:t>M×K</a:t>
            </a:r>
            <a:r>
              <a:rPr lang="zh-CN" altLang="en-US" sz="2000" dirty="0">
                <a:latin typeface="Microsoft YaHei" panose="020B0503020204020204" pitchFamily="34" charset="-122"/>
                <a:ea typeface="Microsoft YaHei" panose="020B0503020204020204" pitchFamily="34" charset="-122"/>
              </a:rPr>
              <a:t>。如果参数矩阵</a:t>
            </a:r>
            <a:r>
              <a:rPr lang="en-US" altLang="zh-CN" sz="2000" dirty="0">
                <a:latin typeface="Microsoft YaHei" panose="020B0503020204020204" pitchFamily="34" charset="-122"/>
                <a:ea typeface="Microsoft YaHei" panose="020B0503020204020204" pitchFamily="34" charset="-122"/>
              </a:rPr>
              <a:t>A </a:t>
            </a:r>
            <a:r>
              <a:rPr lang="zh-CN" altLang="en-US" sz="2000" dirty="0">
                <a:latin typeface="Microsoft YaHei" panose="020B0503020204020204" pitchFamily="34" charset="-122"/>
                <a:ea typeface="Microsoft YaHei" panose="020B0503020204020204" pitchFamily="34" charset="-122"/>
              </a:rPr>
              <a:t>非常大，甚至超出单张卡的显存容量，那么可以把参数矩阵</a:t>
            </a:r>
            <a:r>
              <a:rPr lang="en-US" altLang="zh-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切分到多张卡上，并通过集合通信汇集结果，保证最终结果在数学计算上等价于单计算设备的计算结果。参数矩阵</a:t>
            </a:r>
            <a:r>
              <a:rPr lang="en-US" altLang="zh-CN" sz="2000" dirty="0">
                <a:latin typeface="Microsoft YaHei" panose="020B0503020204020204" pitchFamily="34" charset="-122"/>
                <a:ea typeface="Microsoft YaHei" panose="020B0503020204020204" pitchFamily="34" charset="-122"/>
              </a:rPr>
              <a:t>A </a:t>
            </a:r>
            <a:r>
              <a:rPr lang="zh-CN" altLang="en-US" sz="2000" dirty="0">
                <a:latin typeface="Microsoft YaHei" panose="020B0503020204020204" pitchFamily="34" charset="-122"/>
                <a:ea typeface="Microsoft YaHei" panose="020B0503020204020204" pitchFamily="34" charset="-122"/>
              </a:rPr>
              <a:t>存在以下两种切分方式。</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FF3A9FD0-1870-51BC-191D-9C9E7E996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675" y="3383232"/>
            <a:ext cx="4692650" cy="3379255"/>
          </a:xfrm>
          <a:prstGeom prst="rect">
            <a:avLst/>
          </a:prstGeom>
        </p:spPr>
      </p:pic>
    </p:spTree>
    <p:extLst>
      <p:ext uri="{BB962C8B-B14F-4D97-AF65-F5344CB8AC3E}">
        <p14:creationId xmlns:p14="http://schemas.microsoft.com/office/powerpoint/2010/main" val="4041561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张量并行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图</a:t>
            </a:r>
            <a:r>
              <a:rPr lang="en-US" altLang="zh-CN" sz="2400" dirty="0">
                <a:latin typeface="Microsoft YaHei" panose="020B0503020204020204" pitchFamily="34" charset="-122"/>
                <a:ea typeface="Microsoft YaHei" panose="020B0503020204020204" pitchFamily="34" charset="-122"/>
              </a:rPr>
              <a:t>4.11 </a:t>
            </a:r>
            <a:r>
              <a:rPr lang="zh-CN" altLang="en-US" sz="2400" dirty="0">
                <a:latin typeface="Microsoft YaHei" panose="020B0503020204020204" pitchFamily="34" charset="-122"/>
                <a:ea typeface="Microsoft YaHei" panose="020B0503020204020204" pitchFamily="34" charset="-122"/>
              </a:rPr>
              <a:t>给出了参数矩阵按行切分的示例，为了满足矩阵乘法规则，输入矩阵</a:t>
            </a:r>
            <a:r>
              <a:rPr lang="en-US" altLang="zh-CN" sz="2400" dirty="0">
                <a:latin typeface="Microsoft YaHei" panose="020B0503020204020204" pitchFamily="34" charset="-122"/>
                <a:ea typeface="Microsoft YaHei" panose="020B0503020204020204" pitchFamily="34" charset="-122"/>
              </a:rPr>
              <a:t>X </a:t>
            </a:r>
            <a:r>
              <a:rPr lang="zh-CN" altLang="en-US" sz="2400" dirty="0">
                <a:latin typeface="Microsoft YaHei" panose="020B0503020204020204" pitchFamily="34" charset="-122"/>
                <a:ea typeface="Microsoft YaHei" panose="020B0503020204020204" pitchFamily="34" charset="-122"/>
              </a:rPr>
              <a:t>需要按列切分</a:t>
            </a:r>
            <a:r>
              <a:rPr lang="en-US" altLang="zh-CN" sz="2400" dirty="0">
                <a:latin typeface="Microsoft YaHei" panose="020B0503020204020204" pitchFamily="34" charset="-122"/>
                <a:ea typeface="Microsoft YaHei" panose="020B0503020204020204" pitchFamily="34" charset="-122"/>
              </a:rPr>
              <a:t>X = [X1|X2]</a:t>
            </a:r>
            <a:r>
              <a:rPr lang="zh-CN" altLang="en-US" sz="2400" dirty="0">
                <a:latin typeface="Microsoft YaHei" panose="020B0503020204020204" pitchFamily="34" charset="-122"/>
                <a:ea typeface="Microsoft YaHei" panose="020B0503020204020204" pitchFamily="34" charset="-122"/>
              </a:rPr>
              <a:t>。同时，将矩阵分块，分别放置在两个计算设备上，每个计算设备分别计算</a:t>
            </a:r>
            <a:r>
              <a:rPr lang="en-US" altLang="zh-CN" sz="2400" dirty="0">
                <a:latin typeface="Microsoft YaHei" panose="020B0503020204020204" pitchFamily="34" charset="-122"/>
                <a:ea typeface="Microsoft YaHei" panose="020B0503020204020204" pitchFamily="34" charset="-122"/>
              </a:rPr>
              <a:t>Y1 = X1 ×</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A1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Y2 = X2 ×</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A2</a:t>
            </a:r>
            <a:r>
              <a:rPr lang="zh-CN" altLang="en-US" sz="24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8EA06DAD-64EE-F432-B4FA-1D6F71F27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347" y="2770528"/>
            <a:ext cx="5156324" cy="3855902"/>
          </a:xfrm>
          <a:prstGeom prst="rect">
            <a:avLst/>
          </a:prstGeom>
        </p:spPr>
      </p:pic>
    </p:spTree>
    <p:extLst>
      <p:ext uri="{BB962C8B-B14F-4D97-AF65-F5344CB8AC3E}">
        <p14:creationId xmlns:p14="http://schemas.microsoft.com/office/powerpoint/2010/main" val="1784719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张量并行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1896801"/>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中的</a:t>
            </a:r>
            <a:r>
              <a:rPr lang="en-US" altLang="zh-CN" sz="2400" dirty="0">
                <a:latin typeface="Microsoft YaHei" panose="020B0503020204020204" pitchFamily="34" charset="-122"/>
                <a:ea typeface="Microsoft YaHei" panose="020B0503020204020204" pitchFamily="34" charset="-122"/>
              </a:rPr>
              <a:t>FFN </a:t>
            </a:r>
            <a:r>
              <a:rPr lang="zh-CN" altLang="en-US" sz="2400" dirty="0">
                <a:latin typeface="Microsoft YaHei" panose="020B0503020204020204" pitchFamily="34" charset="-122"/>
                <a:ea typeface="Microsoft YaHei" panose="020B0503020204020204" pitchFamily="34" charset="-122"/>
              </a:rPr>
              <a:t>结构均包含两层全连接（</a:t>
            </a:r>
            <a:r>
              <a:rPr lang="en-US" altLang="zh-CN" sz="2400" dirty="0">
                <a:latin typeface="Microsoft YaHei" panose="020B0503020204020204" pitchFamily="34" charset="-122"/>
                <a:ea typeface="Microsoft YaHei" panose="020B0503020204020204" pitchFamily="34" charset="-122"/>
              </a:rPr>
              <a:t>FC</a:t>
            </a:r>
            <a:r>
              <a:rPr lang="zh-CN" altLang="en-US" sz="2400" dirty="0">
                <a:latin typeface="Microsoft YaHei" panose="020B0503020204020204" pitchFamily="34" charset="-122"/>
                <a:ea typeface="Microsoft YaHei" panose="020B0503020204020204" pitchFamily="34" charset="-122"/>
              </a:rPr>
              <a:t>）层，即存在两个矩阵乘，这两个矩阵乘分别采用上述两种切分方式。对第一个</a:t>
            </a:r>
            <a:r>
              <a:rPr lang="en-US" altLang="zh-CN" sz="2400" dirty="0">
                <a:latin typeface="Microsoft YaHei" panose="020B0503020204020204" pitchFamily="34" charset="-122"/>
                <a:ea typeface="Microsoft YaHei" panose="020B0503020204020204" pitchFamily="34" charset="-122"/>
              </a:rPr>
              <a:t>FC </a:t>
            </a:r>
            <a:r>
              <a:rPr lang="zh-CN" altLang="en-US" sz="2400" dirty="0">
                <a:latin typeface="Microsoft YaHei" panose="020B0503020204020204" pitchFamily="34" charset="-122"/>
                <a:ea typeface="Microsoft YaHei" panose="020B0503020204020204" pitchFamily="34" charset="-122"/>
              </a:rPr>
              <a:t>层的参数矩阵按列切块，对第二个</a:t>
            </a:r>
            <a:r>
              <a:rPr lang="en-US" altLang="zh-CN" sz="2400" dirty="0">
                <a:latin typeface="Microsoft YaHei" panose="020B0503020204020204" pitchFamily="34" charset="-122"/>
                <a:ea typeface="Microsoft YaHei" panose="020B0503020204020204" pitchFamily="34" charset="-122"/>
              </a:rPr>
              <a:t>FC </a:t>
            </a:r>
            <a:r>
              <a:rPr lang="zh-CN" altLang="en-US" sz="2400" dirty="0">
                <a:latin typeface="Microsoft YaHei" panose="020B0503020204020204" pitchFamily="34" charset="-122"/>
                <a:ea typeface="Microsoft YaHei" panose="020B0503020204020204" pitchFamily="34" charset="-122"/>
              </a:rPr>
              <a:t>层的参数矩阵按行切块。这样，第一个</a:t>
            </a:r>
            <a:r>
              <a:rPr lang="en-US" altLang="zh-CN" sz="2400" dirty="0">
                <a:latin typeface="Microsoft YaHei" panose="020B0503020204020204" pitchFamily="34" charset="-122"/>
                <a:ea typeface="Microsoft YaHei" panose="020B0503020204020204" pitchFamily="34" charset="-122"/>
              </a:rPr>
              <a:t>FC </a:t>
            </a:r>
            <a:r>
              <a:rPr lang="zh-CN" altLang="en-US" sz="2400" dirty="0">
                <a:latin typeface="Microsoft YaHei" panose="020B0503020204020204" pitchFamily="34" charset="-122"/>
                <a:ea typeface="Microsoft YaHei" panose="020B0503020204020204" pitchFamily="34" charset="-122"/>
              </a:rPr>
              <a:t>层的输出恰好满足第二个</a:t>
            </a:r>
            <a:r>
              <a:rPr lang="en-US" altLang="zh-CN" sz="2400" dirty="0">
                <a:latin typeface="Microsoft YaHei" panose="020B0503020204020204" pitchFamily="34" charset="-122"/>
                <a:ea typeface="Microsoft YaHei" panose="020B0503020204020204" pitchFamily="34" charset="-122"/>
              </a:rPr>
              <a:t>FC </a:t>
            </a:r>
            <a:r>
              <a:rPr lang="zh-CN" altLang="en-US" sz="2400" dirty="0">
                <a:latin typeface="Microsoft YaHei" panose="020B0503020204020204" pitchFamily="34" charset="-122"/>
                <a:ea typeface="Microsoft YaHei" panose="020B0503020204020204" pitchFamily="34" charset="-122"/>
              </a:rPr>
              <a:t>层的数据输入要求（按列切分），因此可以省去第一个</a:t>
            </a:r>
            <a:r>
              <a:rPr lang="en-US" altLang="zh-CN" sz="2400" dirty="0">
                <a:latin typeface="Microsoft YaHei" panose="020B0503020204020204" pitchFamily="34" charset="-122"/>
                <a:ea typeface="Microsoft YaHei" panose="020B0503020204020204" pitchFamily="34" charset="-122"/>
              </a:rPr>
              <a:t>FC </a:t>
            </a:r>
            <a:r>
              <a:rPr lang="zh-CN" altLang="en-US" sz="2400" dirty="0">
                <a:latin typeface="Microsoft YaHei" panose="020B0503020204020204" pitchFamily="34" charset="-122"/>
                <a:ea typeface="Microsoft YaHei" panose="020B0503020204020204" pitchFamily="34" charset="-122"/>
              </a:rPr>
              <a:t>层后的汇总通信操作。</a:t>
            </a:r>
            <a:endParaRPr lang="en-US" altLang="zh-CN" sz="2000" dirty="0">
              <a:latin typeface="Microsoft YaHei" panose="020B0503020204020204" pitchFamily="34" charset="-122"/>
              <a:ea typeface="Microsoft YaHei" panose="020B0503020204020204" pitchFamily="34" charset="-122"/>
            </a:endParaRPr>
          </a:p>
        </p:txBody>
      </p:sp>
      <p:pic>
        <p:nvPicPr>
          <p:cNvPr id="16" name="Picture 15">
            <a:extLst>
              <a:ext uri="{FF2B5EF4-FFF2-40B4-BE49-F238E27FC236}">
                <a16:creationId xmlns:a16="http://schemas.microsoft.com/office/drawing/2014/main" id="{9C64417C-7318-6FE0-0644-4D069BA9B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429000"/>
            <a:ext cx="5943600" cy="2590800"/>
          </a:xfrm>
          <a:prstGeom prst="rect">
            <a:avLst/>
          </a:prstGeom>
        </p:spPr>
      </p:pic>
    </p:spTree>
    <p:extLst>
      <p:ext uri="{BB962C8B-B14F-4D97-AF65-F5344CB8AC3E}">
        <p14:creationId xmlns:p14="http://schemas.microsoft.com/office/powerpoint/2010/main" val="3339315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张量并行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多头自注意力机制的张量并行与</a:t>
            </a:r>
            <a:r>
              <a:rPr lang="en-US" altLang="zh-CN" sz="2400" dirty="0">
                <a:latin typeface="Microsoft YaHei" panose="020B0503020204020204" pitchFamily="34" charset="-122"/>
                <a:ea typeface="Microsoft YaHei" panose="020B0503020204020204" pitchFamily="34" charset="-122"/>
              </a:rPr>
              <a:t>FFN </a:t>
            </a:r>
            <a:r>
              <a:rPr lang="zh-CN" altLang="en-US" sz="2400" dirty="0">
                <a:latin typeface="Microsoft YaHei" panose="020B0503020204020204" pitchFamily="34" charset="-122"/>
                <a:ea typeface="Microsoft YaHei" panose="020B0503020204020204" pitchFamily="34" charset="-122"/>
              </a:rPr>
              <a:t>类似，因为具有多个独立的头，因此相较于</a:t>
            </a:r>
            <a:r>
              <a:rPr lang="en-US" altLang="zh-CN" sz="2400" dirty="0">
                <a:latin typeface="Microsoft YaHei" panose="020B0503020204020204" pitchFamily="34" charset="-122"/>
                <a:ea typeface="Microsoft YaHei" panose="020B0503020204020204" pitchFamily="34" charset="-122"/>
              </a:rPr>
              <a:t>FFN </a:t>
            </a:r>
            <a:r>
              <a:rPr lang="zh-CN" altLang="en-US" sz="2400" dirty="0">
                <a:latin typeface="Microsoft YaHei" panose="020B0503020204020204" pitchFamily="34" charset="-122"/>
                <a:ea typeface="Microsoft YaHei" panose="020B0503020204020204" pitchFamily="34" charset="-122"/>
              </a:rPr>
              <a:t>更容易实现并行，其矩阵切分方式如下图所示。</a:t>
            </a:r>
            <a:endParaRPr lang="en-US" altLang="zh-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2B8968E9-0059-DAB1-1A17-14850571C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669" y="2498457"/>
            <a:ext cx="8150662" cy="3953143"/>
          </a:xfrm>
          <a:prstGeom prst="rect">
            <a:avLst/>
          </a:prstGeom>
        </p:spPr>
      </p:pic>
    </p:spTree>
    <p:extLst>
      <p:ext uri="{BB962C8B-B14F-4D97-AF65-F5344CB8AC3E}">
        <p14:creationId xmlns:p14="http://schemas.microsoft.com/office/powerpoint/2010/main" val="1939267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36</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张量并行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2512354"/>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分类网络最后一层一般会选用</a:t>
            </a:r>
            <a:r>
              <a:rPr lang="en-US" altLang="zh-CN" sz="2400" dirty="0" err="1">
                <a:latin typeface="Microsoft YaHei" panose="020B0503020204020204" pitchFamily="34" charset="-122"/>
                <a:ea typeface="Microsoft YaHei" panose="020B0503020204020204" pitchFamily="34" charset="-122"/>
              </a:rPr>
              <a:t>Softmax</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和</a:t>
            </a:r>
            <a:r>
              <a:rPr lang="en-US" altLang="zh-CN" sz="2400" dirty="0" err="1">
                <a:latin typeface="Microsoft YaHei" panose="020B0503020204020204" pitchFamily="34" charset="-122"/>
                <a:ea typeface="Microsoft YaHei" panose="020B0503020204020204" pitchFamily="34" charset="-122"/>
              </a:rPr>
              <a:t>Cross_entropy</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算子来计算交叉熵损失（</a:t>
            </a:r>
            <a:r>
              <a:rPr lang="en-US" altLang="zh-CN" sz="2400" dirty="0">
                <a:latin typeface="Microsoft YaHei" panose="020B0503020204020204" pitchFamily="34" charset="-122"/>
                <a:ea typeface="Microsoft YaHei" panose="020B0503020204020204" pitchFamily="34" charset="-122"/>
              </a:rPr>
              <a:t>Cross Entropy</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Loss</a:t>
            </a:r>
            <a:r>
              <a:rPr lang="zh-CN" altLang="en-US" sz="2400" dirty="0">
                <a:latin typeface="Microsoft YaHei" panose="020B0503020204020204" pitchFamily="34" charset="-122"/>
                <a:ea typeface="Microsoft YaHei" panose="020B0503020204020204" pitchFamily="34" charset="-122"/>
              </a:rPr>
              <a:t>）。如果类别数量非常大，则会导致单计算设备内存无法存储和计算</a:t>
            </a:r>
            <a:r>
              <a:rPr lang="en-US" altLang="zh-CN" sz="2400" dirty="0">
                <a:latin typeface="Microsoft YaHei" panose="020B0503020204020204" pitchFamily="34" charset="-122"/>
                <a:ea typeface="Microsoft YaHei" panose="020B0503020204020204" pitchFamily="34" charset="-122"/>
              </a:rPr>
              <a:t>logit </a:t>
            </a:r>
            <a:r>
              <a:rPr lang="zh-CN" altLang="en-US" sz="2400" dirty="0">
                <a:latin typeface="Microsoft YaHei" panose="020B0503020204020204" pitchFamily="34" charset="-122"/>
                <a:ea typeface="Microsoft YaHei" panose="020B0503020204020204" pitchFamily="34" charset="-122"/>
              </a:rPr>
              <a:t>矩阵。针对这一类算子，可以按照类别维度切分，同时通过中间结果通信，得到最终的全局交叉熵损失。</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Softmax</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分布式计算公式如下：</a:t>
            </a:r>
            <a:endParaRPr lang="en-US" altLang="zh-CN" sz="2400" dirty="0">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B9B0F78D-ADE0-461B-3D44-D61F3E16EC79}"/>
              </a:ext>
            </a:extLst>
          </p:cNvPr>
          <p:cNvPicPr>
            <a:picLocks noChangeAspect="1"/>
          </p:cNvPicPr>
          <p:nvPr/>
        </p:nvPicPr>
        <p:blipFill>
          <a:blip r:embed="rId3"/>
          <a:stretch>
            <a:fillRect/>
          </a:stretch>
        </p:blipFill>
        <p:spPr>
          <a:xfrm>
            <a:off x="2470150" y="3719203"/>
            <a:ext cx="7251700" cy="1320800"/>
          </a:xfrm>
          <a:prstGeom prst="rect">
            <a:avLst/>
          </a:prstGeom>
        </p:spPr>
      </p:pic>
      <p:sp>
        <p:nvSpPr>
          <p:cNvPr id="15" name="TextBox 14">
            <a:extLst>
              <a:ext uri="{FF2B5EF4-FFF2-40B4-BE49-F238E27FC236}">
                <a16:creationId xmlns:a16="http://schemas.microsoft.com/office/drawing/2014/main" id="{B5A620D6-0CBA-D283-E473-3520215484D7}"/>
              </a:ext>
            </a:extLst>
          </p:cNvPr>
          <p:cNvSpPr txBox="1"/>
          <p:nvPr/>
        </p:nvSpPr>
        <p:spPr>
          <a:xfrm>
            <a:off x="358776" y="5207659"/>
            <a:ext cx="11218860"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其中，</a:t>
            </a:r>
            <a:r>
              <a:rPr lang="en-US" sz="2400" dirty="0">
                <a:latin typeface="Microsoft YaHei" panose="020B0503020204020204" pitchFamily="34" charset="-122"/>
                <a:ea typeface="Microsoft YaHei" panose="020B0503020204020204" pitchFamily="34" charset="-122"/>
              </a:rPr>
              <a:t>p </a:t>
            </a:r>
            <a:r>
              <a:rPr lang="zh-CN" altLang="en-US" sz="2400" dirty="0">
                <a:latin typeface="Microsoft YaHei" panose="020B0503020204020204" pitchFamily="34" charset="-122"/>
                <a:ea typeface="Microsoft YaHei" panose="020B0503020204020204" pitchFamily="34" charset="-122"/>
              </a:rPr>
              <a:t>表示张量并行的设备号。得到</a:t>
            </a:r>
            <a:r>
              <a:rPr lang="en-US" sz="2400" dirty="0" err="1">
                <a:latin typeface="Microsoft YaHei" panose="020B0503020204020204" pitchFamily="34" charset="-122"/>
                <a:ea typeface="Microsoft YaHei" panose="020B0503020204020204" pitchFamily="34" charset="-122"/>
              </a:rPr>
              <a:t>Softmax</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计算结果之后，同时对标签</a:t>
            </a:r>
            <a:r>
              <a:rPr lang="en-US" sz="2400" dirty="0">
                <a:latin typeface="Microsoft YaHei" panose="020B0503020204020204" pitchFamily="34" charset="-122"/>
                <a:ea typeface="Microsoft YaHei" panose="020B0503020204020204" pitchFamily="34" charset="-122"/>
              </a:rPr>
              <a:t>Target </a:t>
            </a:r>
            <a:r>
              <a:rPr lang="zh-CN" altLang="en-US" sz="2400" dirty="0">
                <a:latin typeface="Microsoft YaHei" panose="020B0503020204020204" pitchFamily="34" charset="-122"/>
                <a:ea typeface="Microsoft YaHei" panose="020B0503020204020204" pitchFamily="34" charset="-122"/>
              </a:rPr>
              <a:t>按类别切分，每个设备得到部分损失，最后进行一次通信，得到所有类别的损失。整个过程，只需要进行三次小量的通信，就可以完成交叉熵损失的计算。</a:t>
            </a:r>
          </a:p>
        </p:txBody>
      </p:sp>
    </p:spTree>
    <p:extLst>
      <p:ext uri="{BB962C8B-B14F-4D97-AF65-F5344CB8AC3E}">
        <p14:creationId xmlns:p14="http://schemas.microsoft.com/office/powerpoint/2010/main" val="476372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37</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张量并行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1435136"/>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PyTorch</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提供了细粒度张量级别的并行</a:t>
            </a:r>
            <a:r>
              <a:rPr lang="en-US" altLang="zh-CN" sz="2400" dirty="0">
                <a:latin typeface="Microsoft YaHei" panose="020B0503020204020204" pitchFamily="34" charset="-122"/>
                <a:ea typeface="Microsoft YaHei" panose="020B0503020204020204" pitchFamily="34" charset="-122"/>
              </a:rPr>
              <a:t>API——</a:t>
            </a:r>
            <a:r>
              <a:rPr lang="en-US" altLang="zh-CN" sz="2400" dirty="0" err="1">
                <a:latin typeface="Microsoft YaHei" panose="020B0503020204020204" pitchFamily="34" charset="-122"/>
                <a:ea typeface="Microsoft YaHei" panose="020B0503020204020204" pitchFamily="34" charset="-122"/>
              </a:rPr>
              <a:t>DistributedTensor</a:t>
            </a:r>
            <a:r>
              <a:rPr lang="zh-CN" altLang="en-US" sz="2400" dirty="0">
                <a:latin typeface="Microsoft YaHei" panose="020B0503020204020204" pitchFamily="34" charset="-122"/>
                <a:ea typeface="Microsoft YaHei" panose="020B0503020204020204" pitchFamily="34" charset="-122"/>
              </a:rPr>
              <a:t>。也提供了粗粒度模型层面的</a:t>
            </a:r>
            <a:r>
              <a:rPr lang="en-US" altLang="zh-CN" sz="2400" dirty="0">
                <a:latin typeface="Microsoft YaHei" panose="020B0503020204020204" pitchFamily="34" charset="-122"/>
                <a:ea typeface="Microsoft YaHei" panose="020B0503020204020204" pitchFamily="34" charset="-122"/>
              </a:rPr>
              <a:t>API </a:t>
            </a:r>
            <a:r>
              <a:rPr lang="zh-CN" altLang="en-US" sz="2400" dirty="0">
                <a:latin typeface="Microsoft YaHei" panose="020B0503020204020204" pitchFamily="34" charset="-122"/>
                <a:ea typeface="Microsoft YaHei" panose="020B0503020204020204" pitchFamily="34" charset="-122"/>
              </a:rPr>
              <a:t>对“</a:t>
            </a:r>
            <a:r>
              <a:rPr lang="en-US" altLang="zh-CN" sz="2400" dirty="0" err="1">
                <a:latin typeface="Microsoft YaHei" panose="020B0503020204020204" pitchFamily="34" charset="-122"/>
                <a:ea typeface="Microsoft YaHei" panose="020B0503020204020204" pitchFamily="34" charset="-122"/>
              </a:rPr>
              <a:t>nn.Module</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进行张量并行。通过以下几行代码就可以实现对一个大的张量进行分片：</a:t>
            </a:r>
            <a:endParaRPr lang="en-US" altLang="zh-CN" sz="2400" dirty="0">
              <a:latin typeface="Microsoft YaHei" panose="020B0503020204020204" pitchFamily="34" charset="-122"/>
              <a:ea typeface="Microsoft YaHei" panose="020B0503020204020204" pitchFamily="34" charset="-122"/>
            </a:endParaRPr>
          </a:p>
        </p:txBody>
      </p:sp>
      <p:pic>
        <p:nvPicPr>
          <p:cNvPr id="16" name="Picture 15">
            <a:extLst>
              <a:ext uri="{FF2B5EF4-FFF2-40B4-BE49-F238E27FC236}">
                <a16:creationId xmlns:a16="http://schemas.microsoft.com/office/drawing/2014/main" id="{0D532C25-6484-56CF-233F-5822B0475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646383"/>
            <a:ext cx="7772400" cy="3474577"/>
          </a:xfrm>
          <a:prstGeom prst="rect">
            <a:avLst/>
          </a:prstGeom>
        </p:spPr>
      </p:pic>
    </p:spTree>
    <p:extLst>
      <p:ext uri="{BB962C8B-B14F-4D97-AF65-F5344CB8AC3E}">
        <p14:creationId xmlns:p14="http://schemas.microsoft.com/office/powerpoint/2010/main" val="3652743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38</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模型并行</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张量并行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对于像“</a:t>
            </a:r>
            <a:r>
              <a:rPr lang="en-US" altLang="zh-CN" sz="2400" dirty="0" err="1">
                <a:latin typeface="Microsoft YaHei" panose="020B0503020204020204" pitchFamily="34" charset="-122"/>
                <a:ea typeface="Microsoft YaHei" panose="020B0503020204020204" pitchFamily="34" charset="-122"/>
              </a:rPr>
              <a:t>nn.Linear</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这样已经有“</a:t>
            </a:r>
            <a:r>
              <a:rPr lang="en-US" altLang="zh-CN" sz="2400" dirty="0" err="1">
                <a:latin typeface="Microsoft YaHei" panose="020B0503020204020204" pitchFamily="34" charset="-122"/>
                <a:ea typeface="Microsoft YaHei" panose="020B0503020204020204" pitchFamily="34" charset="-122"/>
              </a:rPr>
              <a:t>torch.Tensor</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作为参数的模块，也提供了模块级</a:t>
            </a:r>
            <a:r>
              <a:rPr lang="en-US" altLang="zh-CN" sz="2400" dirty="0" err="1">
                <a:latin typeface="Microsoft YaHei" panose="020B0503020204020204" pitchFamily="34" charset="-122"/>
                <a:ea typeface="Microsoft YaHei" panose="020B0503020204020204" pitchFamily="34" charset="-122"/>
              </a:rPr>
              <a:t>API“distribute_module</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在模型层面进行张量并行，参考代码如下：</a:t>
            </a:r>
            <a:endParaRPr lang="en-US" altLang="zh-CN" sz="2400" dirty="0">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6450BFE8-E383-307F-5DB7-C1B067033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079" y="2078909"/>
            <a:ext cx="5522028" cy="1712256"/>
          </a:xfrm>
          <a:prstGeom prst="rect">
            <a:avLst/>
          </a:prstGeom>
        </p:spPr>
      </p:pic>
      <p:pic>
        <p:nvPicPr>
          <p:cNvPr id="15" name="Picture 14">
            <a:extLst>
              <a:ext uri="{FF2B5EF4-FFF2-40B4-BE49-F238E27FC236}">
                <a16:creationId xmlns:a16="http://schemas.microsoft.com/office/drawing/2014/main" id="{9118E0BD-A0F5-7181-1384-14F9E1A789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5079" y="3791165"/>
            <a:ext cx="5522028" cy="3066835"/>
          </a:xfrm>
          <a:prstGeom prst="rect">
            <a:avLst/>
          </a:prstGeom>
        </p:spPr>
      </p:pic>
    </p:spTree>
    <p:extLst>
      <p:ext uri="{BB962C8B-B14F-4D97-AF65-F5344CB8AC3E}">
        <p14:creationId xmlns:p14="http://schemas.microsoft.com/office/powerpoint/2010/main" val="2741673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39</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混合并行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4981557"/>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混合并行</a:t>
            </a:r>
            <a:r>
              <a:rPr lang="zh-CN" altLang="en-US" sz="2400" dirty="0">
                <a:latin typeface="Microsoft YaHei" panose="020B0503020204020204" pitchFamily="34" charset="-122"/>
                <a:ea typeface="Microsoft YaHei" panose="020B0503020204020204" pitchFamily="34" charset="-122"/>
              </a:rPr>
              <a:t>将多种并行策略如数据并行、流水线并行和张量并行等混合使用。通过结合不同的并行策略，混合并行可以充分发挥各种并行策略的优点，最大程度地提高计算性能和效率。</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针对千亿规模的大语言模型，通常，</a:t>
            </a:r>
            <a:r>
              <a:rPr lang="zh-CN" altLang="en-US" sz="2000" dirty="0">
                <a:solidFill>
                  <a:srgbClr val="0070C0"/>
                </a:solidFill>
                <a:latin typeface="Microsoft YaHei" panose="020B0503020204020204" pitchFamily="34" charset="-122"/>
                <a:ea typeface="Microsoft YaHei" panose="020B0503020204020204" pitchFamily="34" charset="-122"/>
              </a:rPr>
              <a:t>在每个服务器内部使用</a:t>
            </a:r>
            <a:r>
              <a:rPr lang="zh-CN" altLang="en-US" sz="2000" b="1" dirty="0">
                <a:solidFill>
                  <a:srgbClr val="0070C0"/>
                </a:solidFill>
                <a:latin typeface="Microsoft YaHei" panose="020B0503020204020204" pitchFamily="34" charset="-122"/>
                <a:ea typeface="Microsoft YaHei" panose="020B0503020204020204" pitchFamily="34" charset="-122"/>
              </a:rPr>
              <a:t>张量并行策略</a:t>
            </a:r>
            <a:r>
              <a:rPr lang="zh-CN" altLang="en-US" sz="2000" dirty="0">
                <a:latin typeface="Microsoft YaHei" panose="020B0503020204020204" pitchFamily="34" charset="-122"/>
                <a:ea typeface="Microsoft YaHei" panose="020B0503020204020204" pitchFamily="34" charset="-122"/>
              </a:rPr>
              <a:t>，由于该策略涉及的网络通信量较大，</a:t>
            </a:r>
            <a:r>
              <a:rPr lang="zh-CN" altLang="en-US" sz="2000" dirty="0">
                <a:solidFill>
                  <a:srgbClr val="0070C0"/>
                </a:solidFill>
                <a:latin typeface="Microsoft YaHei" panose="020B0503020204020204" pitchFamily="34" charset="-122"/>
                <a:ea typeface="Microsoft YaHei" panose="020B0503020204020204" pitchFamily="34" charset="-122"/>
              </a:rPr>
              <a:t>需要利用服务器内部的不同计算设备之间的高速通信带宽</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通过流水线并行</a:t>
            </a:r>
            <a:r>
              <a:rPr lang="zh-CN" altLang="en-US" sz="2000" dirty="0">
                <a:latin typeface="Microsoft YaHei" panose="020B0503020204020204" pitchFamily="34" charset="-122"/>
                <a:ea typeface="Microsoft YaHei" panose="020B0503020204020204" pitchFamily="34" charset="-122"/>
              </a:rPr>
              <a:t>，将模型的不同层划分为多个阶段，每个阶段由不同的机器负责计算。这样可以充分利用多台机器的计算能力，并通过机器之间的高速通信传递计算结果和中间数据，以提高整体的计算速度和效率。</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最后，</a:t>
            </a:r>
            <a:r>
              <a:rPr lang="zh-CN" altLang="en-US" sz="2000" b="1" dirty="0">
                <a:solidFill>
                  <a:srgbClr val="0070C0"/>
                </a:solidFill>
                <a:latin typeface="Microsoft YaHei" panose="020B0503020204020204" pitchFamily="34" charset="-122"/>
                <a:ea typeface="Microsoft YaHei" panose="020B0503020204020204" pitchFamily="34" charset="-122"/>
              </a:rPr>
              <a:t>在外层叠加数据并行策略</a:t>
            </a:r>
            <a:r>
              <a:rPr lang="zh-CN" altLang="en-US" sz="2000" dirty="0">
                <a:latin typeface="Microsoft YaHei" panose="020B0503020204020204" pitchFamily="34" charset="-122"/>
                <a:ea typeface="Microsoft YaHei" panose="020B0503020204020204" pitchFamily="34" charset="-122"/>
              </a:rPr>
              <a:t>，以增加并发数量，加快整体训练速度。通过数据并行，将训练数据分发到多组服务器上进行并行处理，每组服务器处理不同的数据批次。这样可以充分利用多台服务器的计算资源，并增加训练的并发度，从而加快整体训练速度。</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66311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F6014F9C-A106-11F2-7E92-D89BFEA2D15F}"/>
              </a:ext>
            </a:extLst>
          </p:cNvPr>
          <p:cNvSpPr>
            <a:spLocks noChangeArrowheads="1"/>
          </p:cNvSpPr>
          <p:nvPr/>
        </p:nvSpPr>
        <p:spPr bwMode="auto">
          <a:xfrm>
            <a:off x="634618" y="2731280"/>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分布式训练并行策略</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分布式训练的集群架构</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err="1">
                  <a:solidFill>
                    <a:srgbClr val="0070C0"/>
                  </a:solidFill>
                  <a:latin typeface="微软雅黑" panose="020B0503020204020204" pitchFamily="34" charset="-122"/>
                  <a:ea typeface="微软雅黑" panose="020B0503020204020204" pitchFamily="34" charset="-122"/>
                </a:rPr>
                <a:t>DeepSpeed</a:t>
              </a:r>
              <a:r>
                <a:rPr lang="zh-CN" altLang="en-US" sz="2000" b="1" dirty="0">
                  <a:solidFill>
                    <a:srgbClr val="0070C0"/>
                  </a:solidFill>
                  <a:latin typeface="微软雅黑" panose="020B0503020204020204" pitchFamily="34" charset="-122"/>
                  <a:ea typeface="微软雅黑" panose="020B0503020204020204" pitchFamily="34" charset="-122"/>
                </a:rPr>
                <a:t>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8552" y="5531643"/>
            <a:ext cx="3733800" cy="488950"/>
            <a:chOff x="1129" y="0"/>
            <a:chExt cx="5402789"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54077" y="5531643"/>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67473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40</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混合并行</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1896801"/>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BLOOM </a:t>
            </a:r>
            <a:r>
              <a:rPr lang="zh-CN" altLang="en-US" sz="2400" dirty="0">
                <a:latin typeface="Microsoft YaHei" panose="020B0503020204020204" pitchFamily="34" charset="-122"/>
                <a:ea typeface="Microsoft YaHei" panose="020B0503020204020204" pitchFamily="34" charset="-122"/>
              </a:rPr>
              <a:t>使用</a:t>
            </a:r>
            <a:r>
              <a:rPr lang="en-US" altLang="zh-CN" sz="2400" dirty="0">
                <a:latin typeface="Microsoft YaHei" panose="020B0503020204020204" pitchFamily="34" charset="-122"/>
                <a:ea typeface="Microsoft YaHei" panose="020B0503020204020204" pitchFamily="34" charset="-122"/>
              </a:rPr>
              <a:t>Megatron-</a:t>
            </a:r>
            <a:r>
              <a:rPr lang="en-US" altLang="zh-CN" sz="2400" dirty="0" err="1">
                <a:latin typeface="Microsoft YaHei" panose="020B0503020204020204" pitchFamily="34" charset="-122"/>
                <a:ea typeface="Microsoft YaHei" panose="020B0503020204020204" pitchFamily="34" charset="-122"/>
              </a:rPr>
              <a:t>DeepSpeed</a:t>
            </a:r>
            <a:r>
              <a:rPr lang="en-US" altLang="zh-CN" sz="2400" dirty="0">
                <a:latin typeface="Microsoft YaHei" panose="020B0503020204020204" pitchFamily="34" charset="-122"/>
                <a:ea typeface="Microsoft YaHei" panose="020B0503020204020204" pitchFamily="34" charset="-122"/>
              </a:rPr>
              <a:t>[108] </a:t>
            </a:r>
            <a:r>
              <a:rPr lang="zh-CN" altLang="en-US" sz="2400" dirty="0">
                <a:latin typeface="Microsoft YaHei" panose="020B0503020204020204" pitchFamily="34" charset="-122"/>
                <a:ea typeface="Microsoft YaHei" panose="020B0503020204020204" pitchFamily="34" charset="-122"/>
              </a:rPr>
              <a:t>框架进行训练，主要包含两个部分：</a:t>
            </a:r>
            <a:r>
              <a:rPr lang="en-US" altLang="zh-CN" sz="2400" dirty="0">
                <a:latin typeface="Microsoft YaHei" panose="020B0503020204020204" pitchFamily="34" charset="-122"/>
                <a:ea typeface="Microsoft YaHei" panose="020B0503020204020204" pitchFamily="34" charset="-122"/>
              </a:rPr>
              <a:t>Megatron-LM</a:t>
            </a:r>
            <a:r>
              <a:rPr lang="zh-CN" altLang="en-US" sz="2400" dirty="0">
                <a:latin typeface="Microsoft YaHei" panose="020B0503020204020204" pitchFamily="34" charset="-122"/>
                <a:ea typeface="Microsoft YaHei" panose="020B0503020204020204" pitchFamily="34" charset="-122"/>
              </a:rPr>
              <a:t>提供张量并行能力和数据加载原语；</a:t>
            </a:r>
            <a:r>
              <a:rPr lang="en-US" altLang="zh-CN" sz="2400" dirty="0" err="1">
                <a:latin typeface="Microsoft YaHei" panose="020B0503020204020204" pitchFamily="34" charset="-122"/>
                <a:ea typeface="Microsoft YaHei" panose="020B0503020204020204" pitchFamily="34" charset="-122"/>
              </a:rPr>
              <a:t>DeepSpeed</a:t>
            </a:r>
            <a:r>
              <a:rPr lang="en-US" altLang="zh-CN" sz="2400" dirty="0">
                <a:latin typeface="Microsoft YaHei" panose="020B0503020204020204" pitchFamily="34" charset="-122"/>
                <a:ea typeface="Microsoft YaHei" panose="020B0503020204020204" pitchFamily="34" charset="-122"/>
              </a:rPr>
              <a:t>[138] </a:t>
            </a:r>
            <a:r>
              <a:rPr lang="zh-CN" altLang="en-US" sz="2400" dirty="0">
                <a:latin typeface="Microsoft YaHei" panose="020B0503020204020204" pitchFamily="34" charset="-122"/>
                <a:ea typeface="Microsoft YaHei" panose="020B0503020204020204" pitchFamily="34" charset="-122"/>
              </a:rPr>
              <a:t>提供</a:t>
            </a:r>
            <a:r>
              <a:rPr lang="en-US" altLang="zh-CN" sz="2400" dirty="0" err="1">
                <a:latin typeface="Microsoft YaHei" panose="020B0503020204020204" pitchFamily="34" charset="-122"/>
                <a:ea typeface="Microsoft YaHei" panose="020B0503020204020204" pitchFamily="34" charset="-122"/>
              </a:rPr>
              <a:t>ZeRO</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优化器、模型流水线及常规的分布式训练组件。通过这种方式可以实现数据、张量和流水线三维并行。</a:t>
            </a:r>
            <a:endParaRPr lang="en-US" altLang="zh-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26D741C4-6A46-700F-3F21-90A70E8D4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483" y="3033179"/>
            <a:ext cx="8201034" cy="3688296"/>
          </a:xfrm>
          <a:prstGeom prst="rect">
            <a:avLst/>
          </a:prstGeom>
        </p:spPr>
      </p:pic>
    </p:spTree>
    <p:extLst>
      <p:ext uri="{BB962C8B-B14F-4D97-AF65-F5344CB8AC3E}">
        <p14:creationId xmlns:p14="http://schemas.microsoft.com/office/powerpoint/2010/main" val="3649442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41</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计算设备内存优化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358776" y="1039193"/>
            <a:ext cx="11474448" cy="282013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当前，大语言模型训练通常采用</a:t>
            </a:r>
            <a:r>
              <a:rPr lang="en-US" altLang="zh-CN" sz="2400" dirty="0">
                <a:latin typeface="Microsoft YaHei" panose="020B0503020204020204" pitchFamily="34" charset="-122"/>
                <a:ea typeface="Microsoft YaHei" panose="020B0503020204020204" pitchFamily="34" charset="-122"/>
              </a:rPr>
              <a:t>Adam</a:t>
            </a:r>
            <a:r>
              <a:rPr lang="zh-CN" altLang="en-US" sz="2400" dirty="0">
                <a:latin typeface="Microsoft YaHei" panose="020B0503020204020204" pitchFamily="34" charset="-122"/>
                <a:ea typeface="Microsoft YaHei" panose="020B0503020204020204" pitchFamily="34" charset="-122"/>
              </a:rPr>
              <a:t>优化算法，除了需要每个参数梯度，还需要一阶动量（</a:t>
            </a:r>
            <a:r>
              <a:rPr lang="en-US" altLang="zh-CN" sz="2400" dirty="0">
                <a:latin typeface="Microsoft YaHei" panose="020B0503020204020204" pitchFamily="34" charset="-122"/>
                <a:ea typeface="Microsoft YaHei" panose="020B0503020204020204" pitchFamily="34" charset="-122"/>
              </a:rPr>
              <a:t>Momentum</a:t>
            </a:r>
            <a:r>
              <a:rPr lang="zh-CN" altLang="en-US" sz="2400" dirty="0">
                <a:latin typeface="Microsoft YaHei" panose="020B0503020204020204" pitchFamily="34" charset="-122"/>
                <a:ea typeface="Microsoft YaHei" panose="020B0503020204020204" pitchFamily="34" charset="-122"/>
              </a:rPr>
              <a:t>）和二阶动量（</a:t>
            </a:r>
            <a:r>
              <a:rPr lang="en-US" altLang="zh-CN" sz="2400" dirty="0">
                <a:latin typeface="Microsoft YaHei" panose="020B0503020204020204" pitchFamily="34" charset="-122"/>
                <a:ea typeface="Microsoft YaHei" panose="020B0503020204020204" pitchFamily="34" charset="-122"/>
              </a:rPr>
              <a:t>Variance</a:t>
            </a:r>
            <a:r>
              <a:rPr lang="zh-CN" altLang="en-US" sz="2400" dirty="0">
                <a:latin typeface="Microsoft YaHei" panose="020B0503020204020204" pitchFamily="34" charset="-122"/>
                <a:ea typeface="Microsoft YaHei" panose="020B0503020204020204" pitchFamily="34" charset="-122"/>
              </a:rPr>
              <a:t>）。虽然</a:t>
            </a:r>
            <a:r>
              <a:rPr lang="en-US" altLang="zh-CN" sz="2400" dirty="0">
                <a:latin typeface="Microsoft YaHei" panose="020B0503020204020204" pitchFamily="34" charset="-122"/>
                <a:ea typeface="Microsoft YaHei" panose="020B0503020204020204" pitchFamily="34" charset="-122"/>
              </a:rPr>
              <a:t>Adam </a:t>
            </a:r>
            <a:r>
              <a:rPr lang="zh-CN" altLang="en-US" sz="2400" dirty="0">
                <a:latin typeface="Microsoft YaHei" panose="020B0503020204020204" pitchFamily="34" charset="-122"/>
                <a:ea typeface="Microsoft YaHei" panose="020B0503020204020204" pitchFamily="34" charset="-122"/>
              </a:rPr>
              <a:t>优化算法相较</a:t>
            </a:r>
            <a:r>
              <a:rPr lang="en-US" altLang="zh-CN" sz="2400" dirty="0">
                <a:latin typeface="Microsoft YaHei" panose="020B0503020204020204" pitchFamily="34" charset="-122"/>
                <a:ea typeface="Microsoft YaHei" panose="020B0503020204020204" pitchFamily="34" charset="-122"/>
              </a:rPr>
              <a:t>SGD </a:t>
            </a:r>
            <a:r>
              <a:rPr lang="zh-CN" altLang="en-US" sz="2400" dirty="0">
                <a:latin typeface="Microsoft YaHei" panose="020B0503020204020204" pitchFamily="34" charset="-122"/>
                <a:ea typeface="Microsoft YaHei" panose="020B0503020204020204" pitchFamily="34" charset="-122"/>
              </a:rPr>
              <a:t>算法效果更好也更稳定，但是对计算设备内存的占用显著增大。为了降低内存占用，大多数系统采用了混合精度训练（</a:t>
            </a:r>
            <a:r>
              <a:rPr lang="en-US" altLang="zh-CN" sz="2400" dirty="0">
                <a:latin typeface="Microsoft YaHei" panose="020B0503020204020204" pitchFamily="34" charset="-122"/>
                <a:ea typeface="Microsoft YaHei" panose="020B0503020204020204" pitchFamily="34" charset="-122"/>
              </a:rPr>
              <a:t>Mixed Precision Training</a:t>
            </a:r>
            <a:r>
              <a:rPr lang="zh-CN" altLang="en-US" sz="2400" dirty="0">
                <a:latin typeface="Microsoft YaHei" panose="020B0503020204020204" pitchFamily="34" charset="-122"/>
                <a:ea typeface="Microsoft YaHei" panose="020B0503020204020204" pitchFamily="34" charset="-122"/>
              </a:rPr>
              <a:t>）方式，即同时存在</a:t>
            </a:r>
            <a:r>
              <a:rPr lang="en-US" altLang="zh-CN" sz="2400" dirty="0">
                <a:latin typeface="Microsoft YaHei" panose="020B0503020204020204" pitchFamily="34" charset="-122"/>
                <a:ea typeface="Microsoft YaHei" panose="020B0503020204020204" pitchFamily="34" charset="-122"/>
              </a:rPr>
              <a:t>FP16</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16 </a:t>
            </a:r>
            <a:r>
              <a:rPr lang="zh-CN" altLang="en-US" sz="2400" dirty="0">
                <a:latin typeface="Microsoft YaHei" panose="020B0503020204020204" pitchFamily="34" charset="-122"/>
                <a:ea typeface="Microsoft YaHei" panose="020B0503020204020204" pitchFamily="34" charset="-122"/>
              </a:rPr>
              <a:t>位浮点数）或者 </a:t>
            </a:r>
            <a:r>
              <a:rPr lang="en-US" altLang="zh-CN" sz="2400" dirty="0">
                <a:latin typeface="Microsoft YaHei" panose="020B0503020204020204" pitchFamily="34" charset="-122"/>
                <a:ea typeface="Microsoft YaHei" panose="020B0503020204020204" pitchFamily="34" charset="-122"/>
              </a:rPr>
              <a:t>BF16</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Bfloat16</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FP32</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32 </a:t>
            </a:r>
            <a:r>
              <a:rPr lang="zh-CN" altLang="en-US" sz="2400" dirty="0">
                <a:latin typeface="Microsoft YaHei" panose="020B0503020204020204" pitchFamily="34" charset="-122"/>
                <a:ea typeface="Microsoft YaHei" panose="020B0503020204020204" pitchFamily="34" charset="-122"/>
              </a:rPr>
              <a:t>位浮点数）两种格式的数值。</a:t>
            </a:r>
            <a:endParaRPr lang="en-US" altLang="zh-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6B0C70DC-EF16-09BA-CE4A-0385295B3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145" y="3650806"/>
            <a:ext cx="6823709" cy="3070669"/>
          </a:xfrm>
          <a:prstGeom prst="rect">
            <a:avLst/>
          </a:prstGeom>
        </p:spPr>
      </p:pic>
    </p:spTree>
    <p:extLst>
      <p:ext uri="{BB962C8B-B14F-4D97-AF65-F5344CB8AC3E}">
        <p14:creationId xmlns:p14="http://schemas.microsoft.com/office/powerpoint/2010/main" val="1801085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42</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计算设备内存优化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CF76DA9E-2219-3411-5CD1-12BA367C8429}"/>
              </a:ext>
            </a:extLst>
          </p:cNvPr>
          <p:cNvSpPr txBox="1"/>
          <p:nvPr/>
        </p:nvSpPr>
        <p:spPr>
          <a:xfrm>
            <a:off x="6436426" y="1039193"/>
            <a:ext cx="5396798" cy="389734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混合精度优化的过程如图</a:t>
            </a:r>
            <a:r>
              <a:rPr lang="en-US" altLang="zh-CN" sz="2400" dirty="0">
                <a:latin typeface="Microsoft YaHei" panose="020B0503020204020204" pitchFamily="34" charset="-122"/>
                <a:ea typeface="Microsoft YaHei" panose="020B0503020204020204" pitchFamily="34" charset="-122"/>
              </a:rPr>
              <a:t>4.16 </a:t>
            </a:r>
            <a:r>
              <a:rPr lang="zh-CN" altLang="en-US" sz="2400" dirty="0">
                <a:latin typeface="Microsoft YaHei" panose="020B0503020204020204" pitchFamily="34" charset="-122"/>
                <a:ea typeface="Microsoft YaHei" panose="020B0503020204020204" pitchFamily="34" charset="-122"/>
              </a:rPr>
              <a:t>所示。</a:t>
            </a:r>
            <a:r>
              <a:rPr lang="en-US" sz="2400" dirty="0">
                <a:latin typeface="Microsoft YaHei" panose="020B0503020204020204" pitchFamily="34" charset="-122"/>
                <a:ea typeface="Microsoft YaHei" panose="020B0503020204020204" pitchFamily="34" charset="-122"/>
              </a:rPr>
              <a:t>Adam</a:t>
            </a:r>
            <a:r>
              <a:rPr lang="zh-CN" altLang="en-US" sz="2400" dirty="0">
                <a:latin typeface="Microsoft YaHei" panose="020B0503020204020204" pitchFamily="34" charset="-122"/>
                <a:ea typeface="Microsoft YaHei" panose="020B0503020204020204" pitchFamily="34" charset="-122"/>
              </a:rPr>
              <a:t>优化器状态包括模型参数备份、一阶动量和二阶动量都采用</a:t>
            </a:r>
            <a:r>
              <a:rPr lang="en-US" sz="2400" dirty="0">
                <a:latin typeface="Microsoft YaHei" panose="020B0503020204020204" pitchFamily="34" charset="-122"/>
                <a:ea typeface="Microsoft YaHei" panose="020B0503020204020204" pitchFamily="34" charset="-122"/>
              </a:rPr>
              <a:t>FP32</a:t>
            </a:r>
            <a:r>
              <a:rPr lang="zh-CN" altLang="en-US" sz="2400" dirty="0">
                <a:latin typeface="Microsoft YaHei" panose="020B0503020204020204" pitchFamily="34" charset="-122"/>
                <a:ea typeface="Microsoft YaHei" panose="020B0503020204020204" pitchFamily="34" charset="-122"/>
              </a:rPr>
              <a:t>保存式存储。</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假设模型参数量为</a:t>
            </a:r>
            <a:r>
              <a:rPr lang="el-GR" sz="2400" dirty="0">
                <a:latin typeface="Microsoft YaHei" panose="020B0503020204020204" pitchFamily="34" charset="-122"/>
                <a:ea typeface="Microsoft YaHei" panose="020B0503020204020204" pitchFamily="34" charset="-122"/>
              </a:rPr>
              <a:t>Φ，</a:t>
            </a:r>
            <a:r>
              <a:rPr lang="zh-CN" altLang="en-US" sz="2400" dirty="0">
                <a:latin typeface="Microsoft YaHei" panose="020B0503020204020204" pitchFamily="34" charset="-122"/>
                <a:ea typeface="Microsoft YaHei" panose="020B0503020204020204" pitchFamily="34" charset="-122"/>
              </a:rPr>
              <a:t>模型参数和梯度都是用</a:t>
            </a:r>
            <a:r>
              <a:rPr lang="en-US" sz="2400" dirty="0">
                <a:latin typeface="Microsoft YaHei" panose="020B0503020204020204" pitchFamily="34" charset="-122"/>
                <a:ea typeface="Microsoft YaHei" panose="020B0503020204020204" pitchFamily="34" charset="-122"/>
              </a:rPr>
              <a:t>FP16 </a:t>
            </a:r>
            <a:r>
              <a:rPr lang="zh-CN" altLang="en-US" sz="2400" dirty="0">
                <a:latin typeface="Microsoft YaHei" panose="020B0503020204020204" pitchFamily="34" charset="-122"/>
                <a:ea typeface="Microsoft YaHei" panose="020B0503020204020204" pitchFamily="34" charset="-122"/>
              </a:rPr>
              <a:t>格式存储，则共需要</a:t>
            </a:r>
            <a:r>
              <a:rPr lang="en-US" altLang="zh-CN" sz="2400" dirty="0">
                <a:latin typeface="Microsoft YaHei" panose="020B0503020204020204" pitchFamily="34" charset="-122"/>
                <a:ea typeface="Microsoft YaHei" panose="020B0503020204020204" pitchFamily="34" charset="-122"/>
              </a:rPr>
              <a:t>2</a:t>
            </a:r>
            <a:r>
              <a:rPr lang="el-GR" sz="2400" dirty="0">
                <a:latin typeface="Microsoft YaHei" panose="020B0503020204020204" pitchFamily="34" charset="-122"/>
                <a:ea typeface="Microsoft YaHei" panose="020B0503020204020204" pitchFamily="34" charset="-122"/>
              </a:rPr>
              <a:t>Φ + 2Φ + (4Φ + 4Φ + 4Φ) = 16Φ </a:t>
            </a:r>
            <a:r>
              <a:rPr lang="zh-CN" altLang="en-US" sz="2400" dirty="0">
                <a:latin typeface="Microsoft YaHei" panose="020B0503020204020204" pitchFamily="34" charset="-122"/>
                <a:ea typeface="Microsoft YaHei" panose="020B0503020204020204" pitchFamily="34" charset="-122"/>
              </a:rPr>
              <a:t>字节存储</a:t>
            </a:r>
          </a:p>
        </p:txBody>
      </p:sp>
      <p:pic>
        <p:nvPicPr>
          <p:cNvPr id="13" name="Picture 12">
            <a:extLst>
              <a:ext uri="{FF2B5EF4-FFF2-40B4-BE49-F238E27FC236}">
                <a16:creationId xmlns:a16="http://schemas.microsoft.com/office/drawing/2014/main" id="{94CFA505-653B-D5C0-4CA2-21BFF00C2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96" y="1346695"/>
            <a:ext cx="5875949" cy="4745346"/>
          </a:xfrm>
          <a:prstGeom prst="rect">
            <a:avLst/>
          </a:prstGeom>
        </p:spPr>
      </p:pic>
    </p:spTree>
    <p:extLst>
      <p:ext uri="{BB962C8B-B14F-4D97-AF65-F5344CB8AC3E}">
        <p14:creationId xmlns:p14="http://schemas.microsoft.com/office/powerpoint/2010/main" val="2351935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43</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计算设备内存优化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3435684"/>
          </a:xfrm>
          <a:prstGeom prst="rect">
            <a:avLst/>
          </a:prstGeom>
          <a:noFill/>
        </p:spPr>
        <p:txBody>
          <a:bodyPr wrap="square">
            <a:spAutoFit/>
          </a:bodyPr>
          <a:lstStyle/>
          <a:p>
            <a:pPr algn="just">
              <a:lnSpc>
                <a:spcPct val="125000"/>
              </a:lnSpc>
              <a:spcBef>
                <a:spcPts val="1200"/>
              </a:spcBef>
            </a:pPr>
            <a:r>
              <a:rPr lang="en-US" altLang="zh-CN" sz="2400" dirty="0">
                <a:solidFill>
                  <a:srgbClr val="0070C0"/>
                </a:solidFill>
                <a:latin typeface="Microsoft YaHei" panose="020B0503020204020204" pitchFamily="34" charset="-122"/>
                <a:ea typeface="Microsoft YaHei" panose="020B0503020204020204" pitchFamily="34" charset="-122"/>
              </a:rPr>
              <a:t>75 </a:t>
            </a:r>
            <a:r>
              <a:rPr lang="zh-CN" altLang="en-US" sz="2400" dirty="0">
                <a:solidFill>
                  <a:srgbClr val="0070C0"/>
                </a:solidFill>
                <a:latin typeface="Microsoft YaHei" panose="020B0503020204020204" pitchFamily="34" charset="-122"/>
                <a:ea typeface="Microsoft YaHei" panose="020B0503020204020204" pitchFamily="34" charset="-122"/>
              </a:rPr>
              <a:t>亿参数模型</a:t>
            </a:r>
            <a:r>
              <a:rPr lang="zh-CN" altLang="en-US" sz="2400" dirty="0">
                <a:latin typeface="Microsoft YaHei" panose="020B0503020204020204" pitchFamily="34" charset="-122"/>
                <a:ea typeface="Microsoft YaHei" panose="020B0503020204020204" pitchFamily="34" charset="-122"/>
              </a:rPr>
              <a:t>，如果用</a:t>
            </a:r>
            <a:r>
              <a:rPr lang="en-US" altLang="zh-CN" sz="2400" dirty="0">
                <a:latin typeface="Microsoft YaHei" panose="020B0503020204020204" pitchFamily="34" charset="-122"/>
                <a:ea typeface="Microsoft YaHei" panose="020B0503020204020204" pitchFamily="34" charset="-122"/>
              </a:rPr>
              <a:t>FP16 </a:t>
            </a:r>
            <a:r>
              <a:rPr lang="zh-CN" altLang="en-US" sz="2400" dirty="0">
                <a:latin typeface="Microsoft YaHei" panose="020B0503020204020204" pitchFamily="34" charset="-122"/>
                <a:ea typeface="Microsoft YaHei" panose="020B0503020204020204" pitchFamily="34" charset="-122"/>
              </a:rPr>
              <a:t>格式，只需要</a:t>
            </a:r>
            <a:r>
              <a:rPr lang="en-US" altLang="zh-CN" sz="2400" dirty="0">
                <a:latin typeface="Microsoft YaHei" panose="020B0503020204020204" pitchFamily="34" charset="-122"/>
                <a:ea typeface="Microsoft YaHei" panose="020B0503020204020204" pitchFamily="34" charset="-122"/>
              </a:rPr>
              <a:t>15GB </a:t>
            </a:r>
            <a:r>
              <a:rPr lang="zh-CN" altLang="en-US" sz="2400" dirty="0">
                <a:latin typeface="Microsoft YaHei" panose="020B0503020204020204" pitchFamily="34" charset="-122"/>
                <a:ea typeface="Microsoft YaHei" panose="020B0503020204020204" pitchFamily="34" charset="-122"/>
              </a:rPr>
              <a:t>计算设备内存，但是在训练阶段，模型状态实际上需要</a:t>
            </a:r>
            <a:r>
              <a:rPr lang="zh-CN" altLang="en-US" sz="2400" dirty="0">
                <a:solidFill>
                  <a:srgbClr val="0070C0"/>
                </a:solidFill>
                <a:latin typeface="Microsoft YaHei" panose="020B0503020204020204" pitchFamily="34" charset="-122"/>
                <a:ea typeface="Microsoft YaHei" panose="020B0503020204020204" pitchFamily="34" charset="-122"/>
              </a:rPr>
              <a:t>耗费</a:t>
            </a:r>
            <a:r>
              <a:rPr lang="en-US" altLang="zh-CN" sz="2400" dirty="0">
                <a:solidFill>
                  <a:srgbClr val="0070C0"/>
                </a:solidFill>
                <a:latin typeface="Microsoft YaHei" panose="020B0503020204020204" pitchFamily="34" charset="-122"/>
                <a:ea typeface="Microsoft YaHei" panose="020B0503020204020204" pitchFamily="34" charset="-122"/>
              </a:rPr>
              <a:t>120GB</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计算卡内存占用中除了模型状态，还有剩余状态（</a:t>
            </a:r>
            <a:r>
              <a:rPr lang="en-US" altLang="zh-CN" sz="2400" dirty="0">
                <a:latin typeface="Microsoft YaHei" panose="020B0503020204020204" pitchFamily="34" charset="-122"/>
                <a:ea typeface="Microsoft YaHei" panose="020B0503020204020204" pitchFamily="34" charset="-122"/>
              </a:rPr>
              <a:t>Residual States</a:t>
            </a:r>
            <a:r>
              <a:rPr lang="zh-CN" altLang="en-US" sz="2400" dirty="0">
                <a:latin typeface="Microsoft YaHei" panose="020B0503020204020204" pitchFamily="34" charset="-122"/>
                <a:ea typeface="Microsoft YaHei" panose="020B0503020204020204" pitchFamily="34" charset="-122"/>
              </a:rPr>
              <a:t>），包括激活值（</a:t>
            </a:r>
            <a:r>
              <a:rPr lang="en-US" altLang="zh-CN" sz="2400" dirty="0">
                <a:latin typeface="Microsoft YaHei" panose="020B0503020204020204" pitchFamily="34" charset="-122"/>
                <a:ea typeface="Microsoft YaHei" panose="020B0503020204020204" pitchFamily="34" charset="-122"/>
              </a:rPr>
              <a:t>Activation</a:t>
            </a:r>
            <a:r>
              <a:rPr lang="zh-CN" altLang="en-US" sz="2400" dirty="0">
                <a:latin typeface="Microsoft YaHei" panose="020B0503020204020204" pitchFamily="34" charset="-122"/>
                <a:ea typeface="Microsoft YaHei" panose="020B0503020204020204" pitchFamily="34" charset="-122"/>
              </a:rPr>
              <a:t>）、各种临时缓冲区（</a:t>
            </a:r>
            <a:r>
              <a:rPr lang="en-US" altLang="zh-CN" sz="2400" dirty="0">
                <a:latin typeface="Microsoft YaHei" panose="020B0503020204020204" pitchFamily="34" charset="-122"/>
                <a:ea typeface="Microsoft YaHei" panose="020B0503020204020204" pitchFamily="34" charset="-122"/>
              </a:rPr>
              <a:t>Buffer</a:t>
            </a:r>
            <a:r>
              <a:rPr lang="zh-CN" altLang="en-US" sz="2400" dirty="0">
                <a:latin typeface="Microsoft YaHei" panose="020B0503020204020204" pitchFamily="34" charset="-122"/>
                <a:ea typeface="Microsoft YaHei" panose="020B0503020204020204" pitchFamily="34" charset="-122"/>
              </a:rPr>
              <a:t>）及无法使用的显存碎片（</a:t>
            </a:r>
            <a:r>
              <a:rPr lang="en-US" altLang="zh-CN" sz="2400" dirty="0">
                <a:latin typeface="Microsoft YaHei" panose="020B0503020204020204" pitchFamily="34" charset="-122"/>
                <a:ea typeface="Microsoft YaHei" panose="020B0503020204020204" pitchFamily="34" charset="-122"/>
              </a:rPr>
              <a:t>Fragmentation</a:t>
            </a:r>
            <a:r>
              <a:rPr lang="zh-CN" altLang="en-US" sz="2400" dirty="0">
                <a:latin typeface="Microsoft YaHei" panose="020B0503020204020204" pitchFamily="34" charset="-122"/>
                <a:ea typeface="Microsoft YaHei" panose="020B0503020204020204" pitchFamily="34" charset="-122"/>
              </a:rPr>
              <a:t>）等。可以使用激活值检查点（</a:t>
            </a:r>
            <a:r>
              <a:rPr lang="en-US" altLang="zh-CN" sz="2400" dirty="0">
                <a:latin typeface="Microsoft YaHei" panose="020B0503020204020204" pitchFamily="34" charset="-122"/>
                <a:ea typeface="Microsoft YaHei" panose="020B0503020204020204" pitchFamily="34" charset="-122"/>
              </a:rPr>
              <a:t>Activation Checkpointing</a:t>
            </a:r>
            <a:r>
              <a:rPr lang="zh-CN" altLang="en-US" sz="2400" dirty="0">
                <a:latin typeface="Microsoft YaHei" panose="020B0503020204020204" pitchFamily="34" charset="-122"/>
                <a:ea typeface="Microsoft YaHei" panose="020B0503020204020204" pitchFamily="34" charset="-122"/>
              </a:rPr>
              <a:t>）方式使激活值内存占用大幅度减少，</a:t>
            </a:r>
            <a:r>
              <a:rPr lang="zh-CN" altLang="en-US" sz="2400" dirty="0">
                <a:solidFill>
                  <a:srgbClr val="0070C0"/>
                </a:solidFill>
                <a:latin typeface="Microsoft YaHei" panose="020B0503020204020204" pitchFamily="34" charset="-122"/>
                <a:ea typeface="Microsoft YaHei" panose="020B0503020204020204" pitchFamily="34" charset="-122"/>
              </a:rPr>
              <a:t>因此如何减少模型状态尤其是</a:t>
            </a:r>
            <a:r>
              <a:rPr lang="en-US" altLang="zh-CN" sz="2400" dirty="0">
                <a:solidFill>
                  <a:srgbClr val="0070C0"/>
                </a:solidFill>
                <a:latin typeface="Microsoft YaHei" panose="020B0503020204020204" pitchFamily="34" charset="-122"/>
                <a:ea typeface="Microsoft YaHei" panose="020B0503020204020204" pitchFamily="34" charset="-122"/>
              </a:rPr>
              <a:t>Adam </a:t>
            </a:r>
            <a:r>
              <a:rPr lang="zh-CN" altLang="en-US" sz="2400" dirty="0">
                <a:solidFill>
                  <a:srgbClr val="0070C0"/>
                </a:solidFill>
                <a:latin typeface="Microsoft YaHei" panose="020B0503020204020204" pitchFamily="34" charset="-122"/>
                <a:ea typeface="Microsoft YaHei" panose="020B0503020204020204" pitchFamily="34" charset="-122"/>
              </a:rPr>
              <a:t>优化器状态是解决内存占用问题的关键。</a:t>
            </a:r>
            <a:endParaRPr lang="en-US" altLang="zh-CN" sz="2400" dirty="0">
              <a:solidFill>
                <a:srgbClr val="0070C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17169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B4F8A7-53FF-5755-B8C6-E171CF2B8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1" y="3460342"/>
            <a:ext cx="7683335" cy="3265756"/>
          </a:xfrm>
          <a:prstGeom prst="rect">
            <a:avLst/>
          </a:prstGeom>
        </p:spPr>
      </p:pic>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44</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计算设备内存优化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2358466"/>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零冗余优化器（</a:t>
            </a:r>
            <a:r>
              <a:rPr lang="en-US" altLang="zh-CN" sz="2400" b="1" dirty="0">
                <a:solidFill>
                  <a:srgbClr val="0070C0"/>
                </a:solidFill>
                <a:latin typeface="Microsoft YaHei" panose="020B0503020204020204" pitchFamily="34" charset="-122"/>
                <a:ea typeface="Microsoft YaHei" panose="020B0503020204020204" pitchFamily="34" charset="-122"/>
              </a:rPr>
              <a:t>Zero Redundancy Data Parallelism</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err="1">
                <a:solidFill>
                  <a:srgbClr val="0070C0"/>
                </a:solidFill>
                <a:latin typeface="Microsoft YaHei" panose="020B0503020204020204" pitchFamily="34" charset="-122"/>
                <a:ea typeface="Microsoft YaHei" panose="020B0503020204020204" pitchFamily="34" charset="-122"/>
              </a:rPr>
              <a:t>ZeRO</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的目标是针对模型状态的存储进行去除冗余的优化</a:t>
            </a:r>
            <a:r>
              <a:rPr lang="en-US" altLang="zh-CN" sz="2400" dirty="0">
                <a:latin typeface="Microsoft YaHei" panose="020B0503020204020204" pitchFamily="34" charset="-122"/>
                <a:ea typeface="Microsoft YaHei" panose="020B0503020204020204" pitchFamily="34" charset="-122"/>
              </a:rPr>
              <a:t>[139-141]</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ZeRO</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使用分区的方法，即将模型状态量分割成多个分区，每个计算设备只保存其中的一部分。这样整个训练系统内只需要维护一份模型状态，减少了内存消耗和通信开销。具体来说，如图</a:t>
            </a:r>
            <a:r>
              <a:rPr lang="en-US" altLang="zh-CN" sz="2400" dirty="0">
                <a:latin typeface="Microsoft YaHei" panose="020B0503020204020204" pitchFamily="34" charset="-122"/>
                <a:ea typeface="Microsoft YaHei" panose="020B0503020204020204" pitchFamily="34" charset="-122"/>
              </a:rPr>
              <a:t>4.17 </a:t>
            </a:r>
            <a:r>
              <a:rPr lang="zh-CN" altLang="en-US" sz="2400" dirty="0">
                <a:latin typeface="Microsoft YaHei" panose="020B0503020204020204" pitchFamily="34" charset="-122"/>
                <a:ea typeface="Microsoft YaHei" panose="020B0503020204020204" pitchFamily="34" charset="-122"/>
              </a:rPr>
              <a:t>所示，</a:t>
            </a:r>
            <a:r>
              <a:rPr lang="en-US" altLang="zh-CN" sz="2400" dirty="0" err="1">
                <a:latin typeface="Microsoft YaHei" panose="020B0503020204020204" pitchFamily="34" charset="-122"/>
                <a:ea typeface="Microsoft YaHei" panose="020B0503020204020204" pitchFamily="34" charset="-122"/>
              </a:rPr>
              <a:t>ZeRO</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包含以下三种方法。</a:t>
            </a:r>
            <a:endParaRPr lang="en-US" altLang="zh-CN" sz="2400" dirty="0">
              <a:solidFill>
                <a:srgbClr val="0070C0"/>
              </a:solidFill>
              <a:latin typeface="Microsoft YaHei" panose="020B0503020204020204" pitchFamily="34" charset="-122"/>
              <a:ea typeface="Microsoft YaHei" panose="020B0503020204020204" pitchFamily="34" charset="-122"/>
            </a:endParaRPr>
          </a:p>
        </p:txBody>
      </p:sp>
      <p:sp>
        <p:nvSpPr>
          <p:cNvPr id="14" name="TextBox 13">
            <a:extLst>
              <a:ext uri="{FF2B5EF4-FFF2-40B4-BE49-F238E27FC236}">
                <a16:creationId xmlns:a16="http://schemas.microsoft.com/office/drawing/2014/main" id="{D05052C5-2864-4B89-F726-DCFE3D4A43AF}"/>
              </a:ext>
            </a:extLst>
          </p:cNvPr>
          <p:cNvSpPr txBox="1"/>
          <p:nvPr/>
        </p:nvSpPr>
        <p:spPr>
          <a:xfrm>
            <a:off x="7788536" y="4276839"/>
            <a:ext cx="3789100" cy="400110"/>
          </a:xfrm>
          <a:prstGeom prst="rect">
            <a:avLst/>
          </a:prstGeom>
          <a:noFill/>
        </p:spPr>
        <p:txBody>
          <a:bodyPr wrap="square">
            <a:spAutoFit/>
          </a:bodyPr>
          <a:lstStyle/>
          <a:p>
            <a:r>
              <a:rPr lang="zh-CN" altLang="en-US" sz="2000" dirty="0">
                <a:effectLst/>
                <a:latin typeface="Microsoft YaHei" panose="020B0503020204020204" pitchFamily="34" charset="-122"/>
                <a:ea typeface="Microsoft YaHei" panose="020B0503020204020204" pitchFamily="34" charset="-122"/>
              </a:rPr>
              <a:t>对</a:t>
            </a:r>
            <a:r>
              <a:rPr lang="en-US" sz="2000" dirty="0">
                <a:effectLst/>
                <a:latin typeface="Microsoft YaHei" panose="020B0503020204020204" pitchFamily="34" charset="-122"/>
                <a:ea typeface="Microsoft YaHei" panose="020B0503020204020204" pitchFamily="34" charset="-122"/>
              </a:rPr>
              <a:t>Adam </a:t>
            </a:r>
            <a:r>
              <a:rPr lang="zh-CN" altLang="en-US" sz="2000" dirty="0">
                <a:effectLst/>
                <a:latin typeface="Microsoft YaHei" panose="020B0503020204020204" pitchFamily="34" charset="-122"/>
                <a:ea typeface="Microsoft YaHei" panose="020B0503020204020204" pitchFamily="34" charset="-122"/>
              </a:rPr>
              <a:t>优化器状态进行分区</a:t>
            </a:r>
          </a:p>
        </p:txBody>
      </p:sp>
      <p:sp>
        <p:nvSpPr>
          <p:cNvPr id="15" name="TextBox 14">
            <a:extLst>
              <a:ext uri="{FF2B5EF4-FFF2-40B4-BE49-F238E27FC236}">
                <a16:creationId xmlns:a16="http://schemas.microsoft.com/office/drawing/2014/main" id="{635A906F-2861-CD89-B991-F4C60CB9ADAA}"/>
              </a:ext>
            </a:extLst>
          </p:cNvPr>
          <p:cNvSpPr txBox="1"/>
          <p:nvPr/>
        </p:nvSpPr>
        <p:spPr>
          <a:xfrm>
            <a:off x="7788536" y="5047823"/>
            <a:ext cx="3789100" cy="400110"/>
          </a:xfrm>
          <a:prstGeom prst="rect">
            <a:avLst/>
          </a:prstGeom>
          <a:noFill/>
        </p:spPr>
        <p:txBody>
          <a:bodyPr wrap="square">
            <a:spAutoFit/>
          </a:bodyPr>
          <a:lstStyle/>
          <a:p>
            <a:r>
              <a:rPr lang="zh-CN" altLang="en-US" sz="2000" dirty="0">
                <a:effectLst/>
                <a:latin typeface="Microsoft YaHei" panose="020B0503020204020204" pitchFamily="34" charset="-122"/>
                <a:ea typeface="Microsoft YaHei" panose="020B0503020204020204" pitchFamily="34" charset="-122"/>
              </a:rPr>
              <a:t>对模型梯度进行分区</a:t>
            </a:r>
          </a:p>
        </p:txBody>
      </p:sp>
      <p:sp>
        <p:nvSpPr>
          <p:cNvPr id="16" name="TextBox 15">
            <a:extLst>
              <a:ext uri="{FF2B5EF4-FFF2-40B4-BE49-F238E27FC236}">
                <a16:creationId xmlns:a16="http://schemas.microsoft.com/office/drawing/2014/main" id="{234CBD82-E22F-45F1-4E33-4A36E621E65A}"/>
              </a:ext>
            </a:extLst>
          </p:cNvPr>
          <p:cNvSpPr txBox="1"/>
          <p:nvPr/>
        </p:nvSpPr>
        <p:spPr>
          <a:xfrm>
            <a:off x="7788536" y="5818807"/>
            <a:ext cx="3789100" cy="400110"/>
          </a:xfrm>
          <a:prstGeom prst="rect">
            <a:avLst/>
          </a:prstGeom>
          <a:noFill/>
        </p:spPr>
        <p:txBody>
          <a:bodyPr wrap="square">
            <a:spAutoFit/>
          </a:bodyPr>
          <a:lstStyle/>
          <a:p>
            <a:r>
              <a:rPr lang="zh-CN" altLang="en-US" sz="2000" dirty="0">
                <a:effectLst/>
                <a:latin typeface="Microsoft YaHei" panose="020B0503020204020204" pitchFamily="34" charset="-122"/>
                <a:ea typeface="Microsoft YaHei" panose="020B0503020204020204" pitchFamily="34" charset="-122"/>
              </a:rPr>
              <a:t>对模型参数进行分区</a:t>
            </a:r>
          </a:p>
        </p:txBody>
      </p:sp>
    </p:spTree>
    <p:extLst>
      <p:ext uri="{BB962C8B-B14F-4D97-AF65-F5344CB8AC3E}">
        <p14:creationId xmlns:p14="http://schemas.microsoft.com/office/powerpoint/2010/main" val="430968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45</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计算设备内存优化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405123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a:t>
            </a:r>
            <a:r>
              <a:rPr lang="en-US" altLang="zh-CN" sz="2400" dirty="0" err="1">
                <a:latin typeface="Microsoft YaHei" panose="020B0503020204020204" pitchFamily="34" charset="-122"/>
                <a:ea typeface="Microsoft YaHei" panose="020B0503020204020204" pitchFamily="34" charset="-122"/>
              </a:rPr>
              <a:t>DeepSpeed</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框架中，</a:t>
            </a:r>
            <a:r>
              <a:rPr lang="en-US" altLang="zh-CN" sz="2400" dirty="0">
                <a:latin typeface="Microsoft YaHei" panose="020B0503020204020204" pitchFamily="34" charset="-122"/>
                <a:ea typeface="Microsoft YaHei" panose="020B0503020204020204" pitchFamily="34" charset="-122"/>
              </a:rPr>
              <a:t>Pos </a:t>
            </a:r>
            <a:r>
              <a:rPr lang="zh-CN" altLang="en-US" sz="2400" dirty="0">
                <a:latin typeface="Microsoft YaHei" panose="020B0503020204020204" pitchFamily="34" charset="-122"/>
                <a:ea typeface="Microsoft YaHei" panose="020B0503020204020204" pitchFamily="34" charset="-122"/>
              </a:rPr>
              <a:t>对应</a:t>
            </a:r>
            <a:r>
              <a:rPr lang="en-US" altLang="zh-CN" sz="2400" dirty="0">
                <a:latin typeface="Microsoft YaHei" panose="020B0503020204020204" pitchFamily="34" charset="-122"/>
                <a:ea typeface="Microsoft YaHei" panose="020B0503020204020204" pitchFamily="34" charset="-122"/>
              </a:rPr>
              <a:t>Zero-1</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Pos+g</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对应</a:t>
            </a:r>
            <a:r>
              <a:rPr lang="en-US" altLang="zh-CN" sz="2400" dirty="0">
                <a:latin typeface="Microsoft YaHei" panose="020B0503020204020204" pitchFamily="34" charset="-122"/>
                <a:ea typeface="Microsoft YaHei" panose="020B0503020204020204" pitchFamily="34" charset="-122"/>
              </a:rPr>
              <a:t>Zero-2</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Pos+g+p</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对应</a:t>
            </a:r>
            <a:r>
              <a:rPr lang="en-US" altLang="zh-CN" sz="2400" dirty="0">
                <a:latin typeface="Microsoft YaHei" panose="020B0503020204020204" pitchFamily="34" charset="-122"/>
                <a:ea typeface="Microsoft YaHei" panose="020B0503020204020204" pitchFamily="34" charset="-122"/>
              </a:rPr>
              <a:t>Zero-3</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[141]</a:t>
            </a:r>
            <a:r>
              <a:rPr lang="zh-CN" altLang="en-US" sz="2400" dirty="0">
                <a:latin typeface="Microsoft YaHei" panose="020B0503020204020204" pitchFamily="34" charset="-122"/>
                <a:ea typeface="Microsoft YaHei" panose="020B0503020204020204" pitchFamily="34" charset="-122"/>
              </a:rPr>
              <a:t>中也对</a:t>
            </a:r>
            <a:r>
              <a:rPr lang="en-US" altLang="zh-CN" sz="2400" dirty="0" err="1">
                <a:latin typeface="Microsoft YaHei" panose="020B0503020204020204" pitchFamily="34" charset="-122"/>
                <a:ea typeface="Microsoft YaHei" panose="020B0503020204020204" pitchFamily="34" charset="-122"/>
              </a:rPr>
              <a:t>ZeRO</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优化方法所带来的通信量增加的情况进行了分析，</a:t>
            </a:r>
            <a:r>
              <a:rPr lang="en-US" altLang="zh-CN" sz="2400" dirty="0">
                <a:latin typeface="Microsoft YaHei" panose="020B0503020204020204" pitchFamily="34" charset="-122"/>
                <a:ea typeface="Microsoft YaHei" panose="020B0503020204020204" pitchFamily="34" charset="-122"/>
              </a:rPr>
              <a:t>Zero-1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Zero-2 </a:t>
            </a:r>
            <a:r>
              <a:rPr lang="zh-CN" altLang="en-US" sz="2400" dirty="0">
                <a:latin typeface="Microsoft YaHei" panose="020B0503020204020204" pitchFamily="34" charset="-122"/>
                <a:ea typeface="Microsoft YaHei" panose="020B0503020204020204" pitchFamily="34" charset="-122"/>
              </a:rPr>
              <a:t>对整体通信量没有影响，虽然对通信有一定延迟影响，但是整体性能受到的影响很小。</a:t>
            </a:r>
            <a:r>
              <a:rPr lang="en-US" altLang="zh-CN" sz="2400" dirty="0">
                <a:latin typeface="Microsoft YaHei" panose="020B0503020204020204" pitchFamily="34" charset="-122"/>
                <a:ea typeface="Microsoft YaHei" panose="020B0503020204020204" pitchFamily="34" charset="-122"/>
              </a:rPr>
              <a:t>Zero-3 </a:t>
            </a:r>
            <a:r>
              <a:rPr lang="zh-CN" altLang="en-US" sz="2400" dirty="0">
                <a:latin typeface="Microsoft YaHei" panose="020B0503020204020204" pitchFamily="34" charset="-122"/>
                <a:ea typeface="Microsoft YaHei" panose="020B0503020204020204" pitchFamily="34" charset="-122"/>
              </a:rPr>
              <a:t>所需的通信量则是正常通信量的</a:t>
            </a:r>
            <a:r>
              <a:rPr lang="en-US" altLang="zh-CN" sz="2400" dirty="0">
                <a:latin typeface="Microsoft YaHei" panose="020B0503020204020204" pitchFamily="34" charset="-122"/>
                <a:ea typeface="Microsoft YaHei" panose="020B0503020204020204" pitchFamily="34" charset="-122"/>
              </a:rPr>
              <a:t>1.5 </a:t>
            </a:r>
            <a:r>
              <a:rPr lang="zh-CN" altLang="en-US" sz="2400" dirty="0">
                <a:latin typeface="Microsoft YaHei" panose="020B0503020204020204" pitchFamily="34" charset="-122"/>
                <a:ea typeface="Microsoft YaHei" panose="020B0503020204020204" pitchFamily="34" charset="-122"/>
              </a:rPr>
              <a:t>倍。</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PyTorch</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中也实现了</a:t>
            </a:r>
            <a:r>
              <a:rPr lang="en-US" altLang="zh-CN" sz="2400" dirty="0" err="1">
                <a:latin typeface="Microsoft YaHei" panose="020B0503020204020204" pitchFamily="34" charset="-122"/>
                <a:ea typeface="Microsoft YaHei" panose="020B0503020204020204" pitchFamily="34" charset="-122"/>
              </a:rPr>
              <a:t>ZeRO</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优化方法，可以使用</a:t>
            </a:r>
            <a:r>
              <a:rPr lang="en-US" altLang="zh-CN" sz="2400" dirty="0" err="1">
                <a:latin typeface="Microsoft YaHei" panose="020B0503020204020204" pitchFamily="34" charset="-122"/>
                <a:ea typeface="Microsoft YaHei" panose="020B0503020204020204" pitchFamily="34" charset="-122"/>
              </a:rPr>
              <a:t>ZeroRedundancyOptimizer</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调用，也可与“</a:t>
            </a:r>
            <a:r>
              <a:rPr lang="en-US" altLang="zh-CN" sz="2400" dirty="0" err="1">
                <a:latin typeface="Microsoft YaHei" panose="020B0503020204020204" pitchFamily="34" charset="-122"/>
                <a:ea typeface="Microsoft YaHei" panose="020B0503020204020204" pitchFamily="34" charset="-122"/>
              </a:rPr>
              <a:t>torch.nn.parallel.DistributedDataParallel</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结合使用，以减少每个计算设备的内存峰值消耗。使用</a:t>
            </a:r>
            <a:r>
              <a:rPr lang="en-US" altLang="zh-CN" sz="2400" dirty="0" err="1">
                <a:latin typeface="Microsoft YaHei" panose="020B0503020204020204" pitchFamily="34" charset="-122"/>
                <a:ea typeface="Microsoft YaHei" panose="020B0503020204020204" pitchFamily="34" charset="-122"/>
              </a:rPr>
              <a:t>ZeroRedundancyOptimizer</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的参考代码如下所示：</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72773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46</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计算设备内存优化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5" name="Picture 4">
            <a:extLst>
              <a:ext uri="{FF2B5EF4-FFF2-40B4-BE49-F238E27FC236}">
                <a16:creationId xmlns:a16="http://schemas.microsoft.com/office/drawing/2014/main" id="{B266E818-D5BD-445D-8B49-EC3B19639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318" y="1132114"/>
            <a:ext cx="8986859" cy="3857501"/>
          </a:xfrm>
          <a:prstGeom prst="rect">
            <a:avLst/>
          </a:prstGeom>
        </p:spPr>
      </p:pic>
      <p:sp>
        <p:nvSpPr>
          <p:cNvPr id="14" name="TextBox 13">
            <a:extLst>
              <a:ext uri="{FF2B5EF4-FFF2-40B4-BE49-F238E27FC236}">
                <a16:creationId xmlns:a16="http://schemas.microsoft.com/office/drawing/2014/main" id="{4D9B664B-A491-C354-79A3-85D66982B254}"/>
              </a:ext>
            </a:extLst>
          </p:cNvPr>
          <p:cNvSpPr txBox="1"/>
          <p:nvPr/>
        </p:nvSpPr>
        <p:spPr>
          <a:xfrm>
            <a:off x="500898" y="5105884"/>
            <a:ext cx="11190204" cy="1211294"/>
          </a:xfrm>
          <a:prstGeom prst="rect">
            <a:avLst/>
          </a:prstGeom>
          <a:noFill/>
        </p:spPr>
        <p:txBody>
          <a:bodyPr wrap="square">
            <a:spAutoFit/>
          </a:bodyPr>
          <a:lstStyle/>
          <a:p>
            <a:pPr algn="just">
              <a:lnSpc>
                <a:spcPct val="125000"/>
              </a:lnSpc>
            </a:pPr>
            <a:r>
              <a:rPr lang="zh-CN" altLang="en-US" sz="2000" dirty="0">
                <a:effectLst/>
                <a:latin typeface="Microsoft YaHei" panose="020B0503020204020204" pitchFamily="34" charset="-122"/>
                <a:ea typeface="Microsoft YaHei" panose="020B0503020204020204" pitchFamily="34" charset="-122"/>
              </a:rPr>
              <a:t>每次迭代之后，无论是否使用</a:t>
            </a:r>
            <a:r>
              <a:rPr lang="en-US" sz="2000" dirty="0" err="1">
                <a:effectLst/>
                <a:latin typeface="Microsoft YaHei" panose="020B0503020204020204" pitchFamily="34" charset="-122"/>
                <a:ea typeface="Microsoft YaHei" panose="020B0503020204020204" pitchFamily="34" charset="-122"/>
              </a:rPr>
              <a:t>ZeroRedundancyOptimizer</a:t>
            </a:r>
            <a:r>
              <a:rPr lang="en-US" sz="2000" dirty="0">
                <a:effectLst/>
                <a:latin typeface="Microsoft YaHei" panose="020B0503020204020204" pitchFamily="34" charset="-122"/>
                <a:ea typeface="Microsoft YaHei" panose="020B0503020204020204" pitchFamily="34" charset="-122"/>
              </a:rPr>
              <a:t>，</a:t>
            </a:r>
            <a:r>
              <a:rPr lang="zh-CN" altLang="en-US" sz="2000" dirty="0">
                <a:effectLst/>
                <a:latin typeface="Microsoft YaHei" panose="020B0503020204020204" pitchFamily="34" charset="-122"/>
                <a:ea typeface="Microsoft YaHei" panose="020B0503020204020204" pitchFamily="34" charset="-122"/>
              </a:rPr>
              <a:t>模型参数都使用了同样的内存。当启用</a:t>
            </a:r>
            <a:r>
              <a:rPr lang="en-US" sz="2000" dirty="0" err="1">
                <a:effectLst/>
                <a:latin typeface="Microsoft YaHei" panose="020B0503020204020204" pitchFamily="34" charset="-122"/>
                <a:ea typeface="Microsoft YaHei" panose="020B0503020204020204" pitchFamily="34" charset="-122"/>
              </a:rPr>
              <a:t>ZeroRedundancyOptimizer</a:t>
            </a:r>
            <a:r>
              <a:rPr lang="en-US" sz="2000" dirty="0">
                <a:effectLst/>
                <a:latin typeface="Microsoft YaHei" panose="020B0503020204020204" pitchFamily="34" charset="-122"/>
                <a:ea typeface="Microsoft YaHei" panose="020B0503020204020204" pitchFamily="34" charset="-122"/>
              </a:rPr>
              <a:t> </a:t>
            </a:r>
            <a:r>
              <a:rPr lang="zh-CN" altLang="en-US" sz="2000" dirty="0">
                <a:effectLst/>
                <a:latin typeface="Microsoft YaHei" panose="020B0503020204020204" pitchFamily="34" charset="-122"/>
                <a:ea typeface="Microsoft YaHei" panose="020B0503020204020204" pitchFamily="34" charset="-122"/>
              </a:rPr>
              <a:t>来封装</a:t>
            </a:r>
            <a:r>
              <a:rPr lang="en-US" sz="2000" dirty="0">
                <a:effectLst/>
                <a:latin typeface="Microsoft YaHei" panose="020B0503020204020204" pitchFamily="34" charset="-122"/>
                <a:ea typeface="Microsoft YaHei" panose="020B0503020204020204" pitchFamily="34" charset="-122"/>
              </a:rPr>
              <a:t>Adam </a:t>
            </a:r>
            <a:r>
              <a:rPr lang="zh-CN" altLang="en-US" sz="2000" dirty="0">
                <a:effectLst/>
                <a:latin typeface="Microsoft YaHei" panose="020B0503020204020204" pitchFamily="34" charset="-122"/>
                <a:ea typeface="Microsoft YaHei" panose="020B0503020204020204" pitchFamily="34" charset="-122"/>
              </a:rPr>
              <a:t>优化器后，优化器的</a:t>
            </a:r>
            <a:r>
              <a:rPr lang="en-US" sz="2000" dirty="0">
                <a:effectLst/>
                <a:latin typeface="Microsoft YaHei" panose="020B0503020204020204" pitchFamily="34" charset="-122"/>
                <a:ea typeface="Microsoft YaHei" panose="020B0503020204020204" pitchFamily="34" charset="-122"/>
              </a:rPr>
              <a:t>step() </a:t>
            </a:r>
            <a:r>
              <a:rPr lang="zh-CN" altLang="en-US" sz="2000" dirty="0">
                <a:effectLst/>
                <a:latin typeface="Microsoft YaHei" panose="020B0503020204020204" pitchFamily="34" charset="-122"/>
                <a:ea typeface="Microsoft YaHei" panose="020B0503020204020204" pitchFamily="34" charset="-122"/>
              </a:rPr>
              <a:t>操作的内存峰值消耗是</a:t>
            </a:r>
            <a:r>
              <a:rPr lang="en-US" sz="2000" dirty="0">
                <a:effectLst/>
                <a:latin typeface="Microsoft YaHei" panose="020B0503020204020204" pitchFamily="34" charset="-122"/>
                <a:ea typeface="Microsoft YaHei" panose="020B0503020204020204" pitchFamily="34" charset="-122"/>
              </a:rPr>
              <a:t>Adam </a:t>
            </a:r>
            <a:r>
              <a:rPr lang="zh-CN" altLang="en-US" sz="2000" dirty="0">
                <a:effectLst/>
                <a:latin typeface="Microsoft YaHei" panose="020B0503020204020204" pitchFamily="34" charset="-122"/>
                <a:ea typeface="Microsoft YaHei" panose="020B0503020204020204" pitchFamily="34" charset="-122"/>
              </a:rPr>
              <a:t>内存消耗的一半。</a:t>
            </a:r>
          </a:p>
        </p:txBody>
      </p:sp>
    </p:spTree>
    <p:extLst>
      <p:ext uri="{BB962C8B-B14F-4D97-AF65-F5344CB8AC3E}">
        <p14:creationId xmlns:p14="http://schemas.microsoft.com/office/powerpoint/2010/main" val="2828303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F6014F9C-A106-11F2-7E92-D89BFEA2D15F}"/>
              </a:ext>
            </a:extLst>
          </p:cNvPr>
          <p:cNvSpPr>
            <a:spLocks noChangeArrowheads="1"/>
          </p:cNvSpPr>
          <p:nvPr/>
        </p:nvSpPr>
        <p:spPr bwMode="auto">
          <a:xfrm>
            <a:off x="610868" y="4060657"/>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分布式训练并行策略</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分布式训练的集群架构</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47</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err="1">
                  <a:solidFill>
                    <a:srgbClr val="0070C0"/>
                  </a:solidFill>
                  <a:latin typeface="微软雅黑" panose="020B0503020204020204" pitchFamily="34" charset="-122"/>
                  <a:ea typeface="微软雅黑" panose="020B0503020204020204" pitchFamily="34" charset="-122"/>
                </a:rPr>
                <a:t>DeepSpeed</a:t>
              </a:r>
              <a:r>
                <a:rPr lang="zh-CN" altLang="en-US" sz="2000" b="1" dirty="0">
                  <a:solidFill>
                    <a:srgbClr val="0070C0"/>
                  </a:solidFill>
                  <a:latin typeface="微软雅黑" panose="020B0503020204020204" pitchFamily="34" charset="-122"/>
                  <a:ea typeface="微软雅黑" panose="020B0503020204020204" pitchFamily="34" charset="-122"/>
                </a:rPr>
                <a:t>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8552" y="5531643"/>
            <a:ext cx="3733800" cy="488950"/>
            <a:chOff x="1129" y="0"/>
            <a:chExt cx="5402789"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54077" y="5531643"/>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31496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48</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分布式训练的集群架构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3589572"/>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分布式训练</a:t>
            </a:r>
            <a:r>
              <a:rPr lang="zh-CN" altLang="en-US" sz="2400" dirty="0">
                <a:latin typeface="Microsoft YaHei" panose="020B0503020204020204" pitchFamily="34" charset="-122"/>
                <a:ea typeface="Microsoft YaHei" panose="020B0503020204020204" pitchFamily="34" charset="-122"/>
              </a:rPr>
              <a:t>需要使用由多台服务器组成的计算集群（</a:t>
            </a:r>
            <a:r>
              <a:rPr lang="en-US" altLang="zh-CN" sz="2400" dirty="0">
                <a:latin typeface="Microsoft YaHei" panose="020B0503020204020204" pitchFamily="34" charset="-122"/>
                <a:ea typeface="Microsoft YaHei" panose="020B0503020204020204" pitchFamily="34" charset="-122"/>
              </a:rPr>
              <a:t>Computing Cluster</a:t>
            </a:r>
            <a:r>
              <a:rPr lang="zh-CN" altLang="en-US" sz="2400" dirty="0">
                <a:latin typeface="Microsoft YaHei" panose="020B0503020204020204" pitchFamily="34" charset="-122"/>
                <a:ea typeface="Microsoft YaHei" panose="020B0503020204020204" pitchFamily="34" charset="-122"/>
              </a:rPr>
              <a:t>）完成。而集群的架构也需要根据分布式系统、大语言模型结构、优化算法等综合因素进行设计。分布式训练集群属于</a:t>
            </a:r>
            <a:r>
              <a:rPr lang="zh-CN" altLang="en-US" sz="2400" dirty="0">
                <a:solidFill>
                  <a:srgbClr val="0070C0"/>
                </a:solidFill>
                <a:latin typeface="Microsoft YaHei" panose="020B0503020204020204" pitchFamily="34" charset="-122"/>
                <a:ea typeface="Microsoft YaHei" panose="020B0503020204020204" pitchFamily="34" charset="-122"/>
              </a:rPr>
              <a:t>高性能计算集群（</a:t>
            </a:r>
            <a:r>
              <a:rPr lang="en-US" altLang="zh-CN" sz="2400" dirty="0">
                <a:solidFill>
                  <a:srgbClr val="0070C0"/>
                </a:solidFill>
                <a:latin typeface="Microsoft YaHei" panose="020B0503020204020204" pitchFamily="34" charset="-122"/>
                <a:ea typeface="Microsoft YaHei" panose="020B0503020204020204" pitchFamily="34" charset="-122"/>
              </a:rPr>
              <a:t>High Performance Computing Cluster</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HPC</a:t>
            </a:r>
            <a:r>
              <a:rPr lang="zh-CN" altLang="en-US" sz="2400"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，其目标是提供海量的计算能力。在由高速网络组成的高性能计算上构建分布式训练系统，主要有两种常见架构：</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参数服务器架构</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去中心化架构</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39502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49</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高性能计算集群的典型硬件组成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2631490"/>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典型的用于分布式训练的高性能计算集群的硬件组成如图</a:t>
            </a:r>
            <a:r>
              <a:rPr lang="en-US" altLang="zh-CN" sz="2000" dirty="0">
                <a:latin typeface="Microsoft YaHei" panose="020B0503020204020204" pitchFamily="34" charset="-122"/>
                <a:ea typeface="Microsoft YaHei" panose="020B0503020204020204" pitchFamily="34" charset="-122"/>
              </a:rPr>
              <a:t>4.18 </a:t>
            </a:r>
            <a:r>
              <a:rPr lang="zh-CN" altLang="en-US" sz="2000" dirty="0">
                <a:latin typeface="Microsoft YaHei" panose="020B0503020204020204" pitchFamily="34" charset="-122"/>
                <a:ea typeface="Microsoft YaHei" panose="020B0503020204020204" pitchFamily="34" charset="-122"/>
              </a:rPr>
              <a:t>所示。整个计算集群包含大量带有计算加速设备的服务器。</a:t>
            </a:r>
            <a:endParaRPr lang="en-US" altLang="zh-CN" sz="2000" dirty="0">
              <a:latin typeface="Microsoft YaHei" panose="020B0503020204020204" pitchFamily="34" charset="-122"/>
              <a:ea typeface="Microsoft YaHei" panose="020B0503020204020204" pitchFamily="34" charset="-122"/>
            </a:endParaRPr>
          </a:p>
          <a:p>
            <a:pPr marL="342900" indent="-342900" algn="just">
              <a:spcBef>
                <a:spcPts val="6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每个服务器中往往有多个计算加速设备（通常为</a:t>
            </a:r>
            <a:r>
              <a:rPr lang="en-US" altLang="zh-CN" dirty="0">
                <a:latin typeface="Microsoft YaHei" panose="020B0503020204020204" pitchFamily="34" charset="-122"/>
                <a:ea typeface="Microsoft YaHei" panose="020B0503020204020204" pitchFamily="34" charset="-122"/>
              </a:rPr>
              <a:t>2∼16 </a:t>
            </a:r>
            <a:r>
              <a:rPr lang="zh-CN" altLang="en-US" dirty="0">
                <a:latin typeface="Microsoft YaHei" panose="020B0503020204020204" pitchFamily="34" charset="-122"/>
                <a:ea typeface="Microsoft YaHei" panose="020B0503020204020204" pitchFamily="34" charset="-122"/>
              </a:rPr>
              <a:t>个）</a:t>
            </a:r>
            <a:endParaRPr lang="en-US" altLang="zh-CN" dirty="0">
              <a:latin typeface="Microsoft YaHei" panose="020B0503020204020204" pitchFamily="34" charset="-122"/>
              <a:ea typeface="Microsoft YaHei" panose="020B0503020204020204" pitchFamily="34" charset="-122"/>
            </a:endParaRPr>
          </a:p>
          <a:p>
            <a:pPr marL="342900" indent="-342900" algn="just">
              <a:spcBef>
                <a:spcPts val="6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多个服务器会被放置在一个机柜（</a:t>
            </a:r>
            <a:r>
              <a:rPr lang="en-US" altLang="zh-CN" dirty="0">
                <a:latin typeface="Microsoft YaHei" panose="020B0503020204020204" pitchFamily="34" charset="-122"/>
                <a:ea typeface="Microsoft YaHei" panose="020B0503020204020204" pitchFamily="34" charset="-122"/>
              </a:rPr>
              <a:t>Rack</a:t>
            </a:r>
            <a:r>
              <a:rPr lang="zh-CN" altLang="en-US" dirty="0">
                <a:latin typeface="Microsoft YaHei" panose="020B0503020204020204" pitchFamily="34" charset="-122"/>
                <a:ea typeface="Microsoft YaHei" panose="020B0503020204020204" pitchFamily="34" charset="-122"/>
              </a:rPr>
              <a:t>）中</a:t>
            </a:r>
            <a:endParaRPr lang="en-US" altLang="zh-CN" dirty="0">
              <a:latin typeface="Microsoft YaHei" panose="020B0503020204020204" pitchFamily="34" charset="-122"/>
              <a:ea typeface="Microsoft YaHei" panose="020B0503020204020204" pitchFamily="34" charset="-122"/>
            </a:endParaRPr>
          </a:p>
          <a:p>
            <a:pPr marL="342900" indent="-342900" algn="just">
              <a:spcBef>
                <a:spcPts val="6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服务器通过架顶交换机（</a:t>
            </a:r>
            <a:r>
              <a:rPr lang="en-US" altLang="zh-CN" dirty="0">
                <a:latin typeface="Microsoft YaHei" panose="020B0503020204020204" pitchFamily="34" charset="-122"/>
                <a:ea typeface="Microsoft YaHei" panose="020B0503020204020204" pitchFamily="34" charset="-122"/>
              </a:rPr>
              <a:t>Top of Rack Switch</a:t>
            </a:r>
            <a:r>
              <a:rPr lang="zh-CN" altLang="en-US" dirty="0">
                <a:latin typeface="Microsoft YaHei" panose="020B0503020204020204" pitchFamily="34" charset="-122"/>
                <a:ea typeface="Microsoft YaHei" panose="020B0503020204020204" pitchFamily="34" charset="-122"/>
              </a:rPr>
              <a:t>，</a:t>
            </a:r>
            <a:r>
              <a:rPr lang="en-US" altLang="zh-CN" dirty="0" err="1">
                <a:latin typeface="Microsoft YaHei" panose="020B0503020204020204" pitchFamily="34" charset="-122"/>
                <a:ea typeface="Microsoft YaHei" panose="020B0503020204020204" pitchFamily="34" charset="-122"/>
              </a:rPr>
              <a:t>ToR</a:t>
            </a:r>
            <a:r>
              <a:rPr lang="zh-CN" altLang="en-US" dirty="0">
                <a:latin typeface="Microsoft YaHei" panose="020B0503020204020204" pitchFamily="34" charset="-122"/>
                <a:ea typeface="Microsoft YaHei" panose="020B0503020204020204" pitchFamily="34" charset="-122"/>
              </a:rPr>
              <a:t>）连接网络</a:t>
            </a:r>
            <a:endParaRPr lang="en-US" altLang="zh-CN" dirty="0">
              <a:latin typeface="Microsoft YaHei" panose="020B0503020204020204" pitchFamily="34" charset="-122"/>
              <a:ea typeface="Microsoft YaHei" panose="020B0503020204020204" pitchFamily="34" charset="-122"/>
            </a:endParaRPr>
          </a:p>
          <a:p>
            <a:pPr marL="342900" indent="-342900" algn="just">
              <a:spcBef>
                <a:spcPts val="6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通过在架顶交换机间增加骨干交换机（</a:t>
            </a:r>
            <a:r>
              <a:rPr lang="en-US" altLang="zh-CN" dirty="0">
                <a:latin typeface="Microsoft YaHei" panose="020B0503020204020204" pitchFamily="34" charset="-122"/>
                <a:ea typeface="Microsoft YaHei" panose="020B0503020204020204" pitchFamily="34" charset="-122"/>
              </a:rPr>
              <a:t>Spine Switch</a:t>
            </a:r>
            <a:r>
              <a:rPr lang="zh-CN" altLang="en-US" dirty="0">
                <a:latin typeface="Microsoft YaHei" panose="020B0503020204020204" pitchFamily="34" charset="-122"/>
                <a:ea typeface="Microsoft YaHei" panose="020B0503020204020204" pitchFamily="34" charset="-122"/>
              </a:rPr>
              <a:t>）接入新的机柜</a:t>
            </a:r>
            <a:endParaRPr lang="en-US" altLang="zh-CN" dirty="0">
              <a:latin typeface="Microsoft YaHei" panose="020B0503020204020204" pitchFamily="34" charset="-122"/>
              <a:ea typeface="Microsoft YaHei" panose="020B0503020204020204" pitchFamily="34" charset="-122"/>
            </a:endParaRPr>
          </a:p>
          <a:p>
            <a:pPr marL="342900" indent="-342900" algn="just">
              <a:spcBef>
                <a:spcPts val="6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这种连接服务器的拓扑结构往往是一个多层树（</a:t>
            </a:r>
            <a:r>
              <a:rPr lang="en-US" altLang="zh-CN" dirty="0">
                <a:latin typeface="Microsoft YaHei" panose="020B0503020204020204" pitchFamily="34" charset="-122"/>
                <a:ea typeface="Microsoft YaHei" panose="020B0503020204020204" pitchFamily="34" charset="-122"/>
              </a:rPr>
              <a:t>Multi-Level Tree</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93562F59-ABB1-8536-FA1B-E5A02292D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836" y="3670683"/>
            <a:ext cx="6575965" cy="3130001"/>
          </a:xfrm>
          <a:prstGeom prst="rect">
            <a:avLst/>
          </a:prstGeom>
        </p:spPr>
      </p:pic>
    </p:spTree>
    <p:extLst>
      <p:ext uri="{BB962C8B-B14F-4D97-AF65-F5344CB8AC3E}">
        <p14:creationId xmlns:p14="http://schemas.microsoft.com/office/powerpoint/2010/main" val="112003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973472"/>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分布式训练（</a:t>
            </a:r>
            <a:r>
              <a:rPr lang="en-US" altLang="zh-CN" sz="2400" b="1" dirty="0">
                <a:solidFill>
                  <a:srgbClr val="0070C0"/>
                </a:solidFill>
                <a:latin typeface="Microsoft YaHei" panose="020B0503020204020204" pitchFamily="34" charset="-122"/>
                <a:ea typeface="Microsoft YaHei" panose="020B0503020204020204" pitchFamily="34" charset="-122"/>
              </a:rPr>
              <a:t>Distributed Training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是指将机器学习或深度学习模型训练任务分解成多个子任务，并在多个计算设备上并行地进行训练。</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分布式训练概述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DDA5BCC6-4418-D266-49C7-5C1A284B828A}"/>
              </a:ext>
            </a:extLst>
          </p:cNvPr>
          <p:cNvSpPr txBox="1"/>
          <p:nvPr/>
        </p:nvSpPr>
        <p:spPr>
          <a:xfrm>
            <a:off x="519750" y="5394994"/>
            <a:ext cx="11057886" cy="1099468"/>
          </a:xfrm>
          <a:prstGeom prst="rect">
            <a:avLst/>
          </a:prstGeom>
          <a:noFill/>
        </p:spPr>
        <p:txBody>
          <a:bodyPr wrap="square">
            <a:spAutoFit/>
          </a:bodyPr>
          <a:lstStyle/>
          <a:p>
            <a:pPr algn="just">
              <a:lnSpc>
                <a:spcPct val="125000"/>
              </a:lnSpc>
              <a:spcBef>
                <a:spcPts val="1200"/>
              </a:spcBef>
            </a:pPr>
            <a:r>
              <a:rPr lang="zh-CN" altLang="en-US" sz="1800" dirty="0">
                <a:latin typeface="Microsoft YaHei" panose="020B0503020204020204" pitchFamily="34" charset="-122"/>
                <a:ea typeface="Microsoft YaHei" panose="020B0503020204020204" pitchFamily="34" charset="-122"/>
              </a:rPr>
              <a:t>上图给出了单个计算设备和多个计算设备的示例，这里计算设备可以是中央处理器（</a:t>
            </a:r>
            <a:r>
              <a:rPr lang="en-US" altLang="zh-CN" sz="1800" dirty="0">
                <a:latin typeface="Microsoft YaHei" panose="020B0503020204020204" pitchFamily="34" charset="-122"/>
                <a:ea typeface="Microsoft YaHei" panose="020B0503020204020204" pitchFamily="34" charset="-122"/>
              </a:rPr>
              <a:t>Central Processing Unit</a:t>
            </a:r>
            <a:r>
              <a:rPr lang="zh-CN" altLang="en-US" sz="1800" dirty="0">
                <a:latin typeface="Microsoft YaHei" panose="020B0503020204020204" pitchFamily="34" charset="-122"/>
                <a:ea typeface="Microsoft YaHei" panose="020B0503020204020204" pitchFamily="34" charset="-122"/>
              </a:rPr>
              <a:t>，</a:t>
            </a:r>
            <a:r>
              <a:rPr lang="en-US" altLang="zh-CN" sz="1800" dirty="0">
                <a:latin typeface="Microsoft YaHei" panose="020B0503020204020204" pitchFamily="34" charset="-122"/>
                <a:ea typeface="Microsoft YaHei" panose="020B0503020204020204" pitchFamily="34" charset="-122"/>
              </a:rPr>
              <a:t>CPU</a:t>
            </a:r>
            <a:r>
              <a:rPr lang="zh-CN" altLang="en-US" sz="1800" dirty="0">
                <a:latin typeface="Microsoft YaHei" panose="020B0503020204020204" pitchFamily="34" charset="-122"/>
                <a:ea typeface="Microsoft YaHei" panose="020B0503020204020204" pitchFamily="34" charset="-122"/>
              </a:rPr>
              <a:t>）、图形处理器（</a:t>
            </a:r>
            <a:r>
              <a:rPr lang="en-US" altLang="zh-CN" sz="1800" dirty="0">
                <a:latin typeface="Microsoft YaHei" panose="020B0503020204020204" pitchFamily="34" charset="-122"/>
                <a:ea typeface="Microsoft YaHei" panose="020B0503020204020204" pitchFamily="34" charset="-122"/>
              </a:rPr>
              <a:t>Graphics Processing Unit</a:t>
            </a:r>
            <a:r>
              <a:rPr lang="zh-CN" altLang="en-US" sz="1800" dirty="0">
                <a:latin typeface="Microsoft YaHei" panose="020B0503020204020204" pitchFamily="34" charset="-122"/>
                <a:ea typeface="Microsoft YaHei" panose="020B0503020204020204" pitchFamily="34" charset="-122"/>
              </a:rPr>
              <a:t>，</a:t>
            </a:r>
            <a:r>
              <a:rPr lang="en-US" altLang="zh-CN" sz="1800" dirty="0">
                <a:latin typeface="Microsoft YaHei" panose="020B0503020204020204" pitchFamily="34" charset="-122"/>
                <a:ea typeface="Microsoft YaHei" panose="020B0503020204020204" pitchFamily="34" charset="-122"/>
              </a:rPr>
              <a:t>GPU</a:t>
            </a:r>
            <a:r>
              <a:rPr lang="zh-CN" altLang="en-US" sz="1800" dirty="0">
                <a:latin typeface="Microsoft YaHei" panose="020B0503020204020204" pitchFamily="34" charset="-122"/>
                <a:ea typeface="Microsoft YaHei" panose="020B0503020204020204" pitchFamily="34" charset="-122"/>
              </a:rPr>
              <a:t>）、张量处理器（</a:t>
            </a:r>
            <a:r>
              <a:rPr lang="en-US" altLang="zh-CN" sz="1800" dirty="0">
                <a:latin typeface="Microsoft YaHei" panose="020B0503020204020204" pitchFamily="34" charset="-122"/>
                <a:ea typeface="Microsoft YaHei" panose="020B0503020204020204" pitchFamily="34" charset="-122"/>
              </a:rPr>
              <a:t>Tensor Processing Unit</a:t>
            </a:r>
            <a:r>
              <a:rPr lang="zh-CN" altLang="en-US" sz="1800" dirty="0">
                <a:latin typeface="Microsoft YaHei" panose="020B0503020204020204" pitchFamily="34" charset="-122"/>
                <a:ea typeface="Microsoft YaHei" panose="020B0503020204020204" pitchFamily="34" charset="-122"/>
              </a:rPr>
              <a:t>，</a:t>
            </a:r>
            <a:r>
              <a:rPr lang="en-US" altLang="zh-CN" sz="1800" dirty="0">
                <a:latin typeface="Microsoft YaHei" panose="020B0503020204020204" pitchFamily="34" charset="-122"/>
                <a:ea typeface="Microsoft YaHei" panose="020B0503020204020204" pitchFamily="34" charset="-122"/>
              </a:rPr>
              <a:t>TPU</a:t>
            </a:r>
            <a:r>
              <a:rPr lang="zh-CN" altLang="en-US" sz="1800" dirty="0">
                <a:latin typeface="Microsoft YaHei" panose="020B0503020204020204" pitchFamily="34" charset="-122"/>
                <a:ea typeface="Microsoft YaHei" panose="020B0503020204020204" pitchFamily="34" charset="-122"/>
              </a:rPr>
              <a:t>）也可以是神经网络处理器（</a:t>
            </a:r>
            <a:r>
              <a:rPr lang="en-US" altLang="zh-CN" sz="1800" dirty="0">
                <a:latin typeface="Microsoft YaHei" panose="020B0503020204020204" pitchFamily="34" charset="-122"/>
                <a:ea typeface="Microsoft YaHei" panose="020B0503020204020204" pitchFamily="34" charset="-122"/>
              </a:rPr>
              <a:t>Neural network Processing Unit</a:t>
            </a:r>
            <a:r>
              <a:rPr lang="zh-CN" altLang="en-US" sz="1800" dirty="0">
                <a:latin typeface="Microsoft YaHei" panose="020B0503020204020204" pitchFamily="34" charset="-122"/>
                <a:ea typeface="Microsoft YaHei" panose="020B0503020204020204" pitchFamily="34" charset="-122"/>
              </a:rPr>
              <a:t>，</a:t>
            </a:r>
            <a:r>
              <a:rPr lang="en-US" altLang="zh-CN" sz="1800" dirty="0">
                <a:latin typeface="Microsoft YaHei" panose="020B0503020204020204" pitchFamily="34" charset="-122"/>
                <a:ea typeface="Microsoft YaHei" panose="020B0503020204020204" pitchFamily="34" charset="-122"/>
              </a:rPr>
              <a:t>NPU</a:t>
            </a:r>
            <a:r>
              <a:rPr lang="zh-CN" altLang="en-US" sz="1800" dirty="0">
                <a:latin typeface="Microsoft YaHei" panose="020B0503020204020204" pitchFamily="34" charset="-122"/>
                <a:ea typeface="Microsoft YaHei" panose="020B0503020204020204" pitchFamily="34" charset="-122"/>
              </a:rPr>
              <a:t>）。</a:t>
            </a:r>
          </a:p>
        </p:txBody>
      </p:sp>
      <p:pic>
        <p:nvPicPr>
          <p:cNvPr id="14" name="Picture 13">
            <a:extLst>
              <a:ext uri="{FF2B5EF4-FFF2-40B4-BE49-F238E27FC236}">
                <a16:creationId xmlns:a16="http://schemas.microsoft.com/office/drawing/2014/main" id="{2B839ADC-607B-C42F-B1E9-C770EE7ED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295055"/>
            <a:ext cx="7772400" cy="2872926"/>
          </a:xfrm>
          <a:prstGeom prst="rect">
            <a:avLst/>
          </a:prstGeom>
        </p:spPr>
      </p:pic>
    </p:spTree>
    <p:extLst>
      <p:ext uri="{BB962C8B-B14F-4D97-AF65-F5344CB8AC3E}">
        <p14:creationId xmlns:p14="http://schemas.microsoft.com/office/powerpoint/2010/main" val="1113826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50</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高性能计算集群的典型硬件组成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3435684"/>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在多层树结构集群中</a:t>
            </a:r>
            <a:r>
              <a:rPr lang="zh-CN" altLang="en-US" sz="2400" b="1" dirty="0">
                <a:solidFill>
                  <a:srgbClr val="0070C0"/>
                </a:solidFill>
                <a:latin typeface="Microsoft YaHei" panose="020B0503020204020204" pitchFamily="34" charset="-122"/>
                <a:ea typeface="Microsoft YaHei" panose="020B0503020204020204" pitchFamily="34" charset="-122"/>
              </a:rPr>
              <a:t>跨机柜通信（</a:t>
            </a:r>
            <a:r>
              <a:rPr lang="en-US" altLang="zh-CN" sz="2400" b="1" dirty="0">
                <a:solidFill>
                  <a:srgbClr val="0070C0"/>
                </a:solidFill>
                <a:latin typeface="Microsoft YaHei" panose="020B0503020204020204" pitchFamily="34" charset="-122"/>
                <a:ea typeface="Microsoft YaHei" panose="020B0503020204020204" pitchFamily="34" charset="-122"/>
              </a:rPr>
              <a:t>Cross-Rack Communication</a:t>
            </a:r>
            <a:r>
              <a:rPr lang="zh-CN" altLang="en-US" sz="2400" b="1" dirty="0">
                <a:solidFill>
                  <a:srgbClr val="0070C0"/>
                </a:solidFill>
                <a:latin typeface="Microsoft YaHei" panose="020B0503020204020204" pitchFamily="34" charset="-122"/>
                <a:ea typeface="Microsoft YaHei" panose="020B0503020204020204" pitchFamily="34" charset="-122"/>
              </a:rPr>
              <a:t>）往往会有网络瓶颈。</a:t>
            </a:r>
            <a:endParaRPr lang="en-US" altLang="zh-CN" sz="2400" b="1" dirty="0">
              <a:solidFill>
                <a:srgbClr val="0070C0"/>
              </a:solidFill>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以包含</a:t>
            </a:r>
            <a:r>
              <a:rPr lang="en-US" altLang="zh-CN" sz="2400" dirty="0">
                <a:latin typeface="Microsoft YaHei" panose="020B0503020204020204" pitchFamily="34" charset="-122"/>
                <a:ea typeface="Microsoft YaHei" panose="020B0503020204020204" pitchFamily="34" charset="-122"/>
              </a:rPr>
              <a:t>1750 </a:t>
            </a:r>
            <a:r>
              <a:rPr lang="zh-CN" altLang="en-US" sz="2400" dirty="0">
                <a:latin typeface="Microsoft YaHei" panose="020B0503020204020204" pitchFamily="34" charset="-122"/>
                <a:ea typeface="Microsoft YaHei" panose="020B0503020204020204" pitchFamily="34" charset="-122"/>
              </a:rPr>
              <a:t>亿参数的</a:t>
            </a:r>
            <a:r>
              <a:rPr lang="en-US" altLang="zh-CN" sz="2400" dirty="0">
                <a:latin typeface="Microsoft YaHei" panose="020B0503020204020204" pitchFamily="34" charset="-122"/>
                <a:ea typeface="Microsoft YaHei" panose="020B0503020204020204" pitchFamily="34" charset="-122"/>
              </a:rPr>
              <a:t>GPT-3 </a:t>
            </a:r>
            <a:r>
              <a:rPr lang="zh-CN" altLang="en-US" sz="2400" dirty="0">
                <a:latin typeface="Microsoft YaHei" panose="020B0503020204020204" pitchFamily="34" charset="-122"/>
                <a:ea typeface="Microsoft YaHei" panose="020B0503020204020204" pitchFamily="34" charset="-122"/>
              </a:rPr>
              <a:t>模型为例，每一个参数使用</a:t>
            </a:r>
            <a:r>
              <a:rPr lang="en-US" altLang="zh-CN" sz="2400" dirty="0">
                <a:latin typeface="Microsoft YaHei" panose="020B0503020204020204" pitchFamily="34" charset="-122"/>
                <a:ea typeface="Microsoft YaHei" panose="020B0503020204020204" pitchFamily="34" charset="-122"/>
              </a:rPr>
              <a:t>32 </a:t>
            </a:r>
            <a:r>
              <a:rPr lang="zh-CN" altLang="en-US" sz="2400" dirty="0">
                <a:latin typeface="Microsoft YaHei" panose="020B0503020204020204" pitchFamily="34" charset="-122"/>
                <a:ea typeface="Microsoft YaHei" panose="020B0503020204020204" pitchFamily="34" charset="-122"/>
              </a:rPr>
              <a:t>位浮点数表示，每一轮训练迭代中，</a:t>
            </a:r>
            <a:r>
              <a:rPr lang="zh-CN" altLang="en-US" sz="2400" dirty="0">
                <a:solidFill>
                  <a:srgbClr val="0070C0"/>
                </a:solidFill>
                <a:latin typeface="Microsoft YaHei" panose="020B0503020204020204" pitchFamily="34" charset="-122"/>
                <a:ea typeface="Microsoft YaHei" panose="020B0503020204020204" pitchFamily="34" charset="-122"/>
              </a:rPr>
              <a:t>每个模型副本（</a:t>
            </a:r>
            <a:r>
              <a:rPr lang="en-US" altLang="zh-CN" sz="2400" dirty="0">
                <a:solidFill>
                  <a:srgbClr val="0070C0"/>
                </a:solidFill>
                <a:latin typeface="Microsoft YaHei" panose="020B0503020204020204" pitchFamily="34" charset="-122"/>
                <a:ea typeface="Microsoft YaHei" panose="020B0503020204020204" pitchFamily="34" charset="-122"/>
              </a:rPr>
              <a:t>Model Replica</a:t>
            </a:r>
            <a:r>
              <a:rPr lang="zh-CN" altLang="en-US" sz="2400" dirty="0">
                <a:solidFill>
                  <a:srgbClr val="0070C0"/>
                </a:solidFill>
                <a:latin typeface="Microsoft YaHei" panose="020B0503020204020204" pitchFamily="34" charset="-122"/>
                <a:ea typeface="Microsoft YaHei" panose="020B0503020204020204" pitchFamily="34" charset="-122"/>
              </a:rPr>
              <a:t>）会生成</a:t>
            </a:r>
            <a:r>
              <a:rPr lang="en-US" altLang="zh-CN" sz="2400" dirty="0">
                <a:solidFill>
                  <a:srgbClr val="0070C0"/>
                </a:solidFill>
                <a:latin typeface="Microsoft YaHei" panose="020B0503020204020204" pitchFamily="34" charset="-122"/>
                <a:ea typeface="Microsoft YaHei" panose="020B0503020204020204" pitchFamily="34" charset="-122"/>
              </a:rPr>
              <a:t>700GB</a:t>
            </a:r>
            <a:r>
              <a:rPr lang="zh-CN" altLang="en-US" sz="2400" dirty="0">
                <a:latin typeface="Microsoft YaHei" panose="020B0503020204020204" pitchFamily="34" charset="-122"/>
                <a:ea typeface="Microsoft YaHei" panose="020B0503020204020204" pitchFamily="34" charset="-122"/>
              </a:rPr>
              <a:t>（即</a:t>
            </a:r>
            <a:r>
              <a:rPr lang="en-US" altLang="zh-CN" sz="2400" dirty="0">
                <a:latin typeface="Microsoft YaHei" panose="020B0503020204020204" pitchFamily="34" charset="-122"/>
                <a:ea typeface="Microsoft YaHei" panose="020B0503020204020204" pitchFamily="34" charset="-122"/>
              </a:rPr>
              <a:t>175G×4 Bytes = 700GB</a:t>
            </a:r>
            <a:r>
              <a:rPr lang="zh-CN" altLang="en-US" sz="2400" dirty="0">
                <a:latin typeface="Microsoft YaHei" panose="020B0503020204020204" pitchFamily="34" charset="-122"/>
                <a:ea typeface="Microsoft YaHei" panose="020B0503020204020204" pitchFamily="34" charset="-122"/>
              </a:rPr>
              <a:t>）的本地梯度数据。假如采用包含</a:t>
            </a:r>
            <a:r>
              <a:rPr lang="en-US" altLang="zh-CN" sz="2400" dirty="0">
                <a:latin typeface="Microsoft YaHei" panose="020B0503020204020204" pitchFamily="34" charset="-122"/>
                <a:ea typeface="Microsoft YaHei" panose="020B0503020204020204" pitchFamily="34" charset="-122"/>
              </a:rPr>
              <a:t>1024 </a:t>
            </a:r>
            <a:r>
              <a:rPr lang="zh-CN" altLang="en-US" sz="2400" dirty="0">
                <a:latin typeface="Microsoft YaHei" panose="020B0503020204020204" pitchFamily="34" charset="-122"/>
                <a:ea typeface="Microsoft YaHei" panose="020B0503020204020204" pitchFamily="34" charset="-122"/>
              </a:rPr>
              <a:t>卡的计算集群，包含</a:t>
            </a:r>
            <a:r>
              <a:rPr lang="en-US" altLang="zh-CN" sz="2400" dirty="0">
                <a:latin typeface="Microsoft YaHei" panose="020B0503020204020204" pitchFamily="34" charset="-122"/>
                <a:ea typeface="Microsoft YaHei" panose="020B0503020204020204" pitchFamily="34" charset="-122"/>
              </a:rPr>
              <a:t>128 </a:t>
            </a:r>
            <a:r>
              <a:rPr lang="zh-CN" altLang="en-US" sz="2400" dirty="0">
                <a:latin typeface="Microsoft YaHei" panose="020B0503020204020204" pitchFamily="34" charset="-122"/>
                <a:ea typeface="Microsoft YaHei" panose="020B0503020204020204" pitchFamily="34" charset="-122"/>
              </a:rPr>
              <a:t>个模型副本，那么至少需要传输</a:t>
            </a:r>
            <a:r>
              <a:rPr lang="en-US" altLang="zh-CN" sz="2400" b="1" dirty="0">
                <a:solidFill>
                  <a:srgbClr val="0070C0"/>
                </a:solidFill>
                <a:latin typeface="Microsoft YaHei" panose="020B0503020204020204" pitchFamily="34" charset="-122"/>
                <a:ea typeface="Microsoft YaHei" panose="020B0503020204020204" pitchFamily="34" charset="-122"/>
              </a:rPr>
              <a:t>89.6TB</a:t>
            </a:r>
            <a:r>
              <a:rPr lang="zh-CN" altLang="en-US" sz="2400" dirty="0">
                <a:latin typeface="Microsoft YaHei" panose="020B0503020204020204" pitchFamily="34" charset="-122"/>
                <a:ea typeface="Microsoft YaHei" panose="020B0503020204020204" pitchFamily="34" charset="-122"/>
              </a:rPr>
              <a:t>（即</a:t>
            </a:r>
            <a:r>
              <a:rPr lang="en-US" altLang="zh-CN" sz="2400" dirty="0">
                <a:latin typeface="Microsoft YaHei" panose="020B0503020204020204" pitchFamily="34" charset="-122"/>
                <a:ea typeface="Microsoft YaHei" panose="020B0503020204020204" pitchFamily="34" charset="-122"/>
              </a:rPr>
              <a:t>700GB×128= 89.6TB</a:t>
            </a:r>
            <a:r>
              <a:rPr lang="zh-CN" altLang="en-US" sz="2400" dirty="0">
                <a:latin typeface="Microsoft YaHei" panose="020B0503020204020204" pitchFamily="34" charset="-122"/>
                <a:ea typeface="Microsoft YaHei" panose="020B0503020204020204" pitchFamily="34" charset="-122"/>
              </a:rPr>
              <a:t>）的梯度数据。这会造成严重的网络通信瓶颈。</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920718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51</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高性能计算集群的典型硬件组成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5282343"/>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在多层树结构集群中</a:t>
            </a:r>
            <a:r>
              <a:rPr lang="zh-CN" altLang="en-US" sz="2400" b="1" dirty="0">
                <a:solidFill>
                  <a:srgbClr val="0070C0"/>
                </a:solidFill>
                <a:latin typeface="Microsoft YaHei" panose="020B0503020204020204" pitchFamily="34" charset="-122"/>
                <a:ea typeface="Microsoft YaHei" panose="020B0503020204020204" pitchFamily="34" charset="-122"/>
              </a:rPr>
              <a:t>跨机柜通信（</a:t>
            </a:r>
            <a:r>
              <a:rPr lang="en-US" altLang="zh-CN" sz="2400" b="1" dirty="0">
                <a:solidFill>
                  <a:srgbClr val="0070C0"/>
                </a:solidFill>
                <a:latin typeface="Microsoft YaHei" panose="020B0503020204020204" pitchFamily="34" charset="-122"/>
                <a:ea typeface="Microsoft YaHei" panose="020B0503020204020204" pitchFamily="34" charset="-122"/>
              </a:rPr>
              <a:t>Cross-Rack Communication</a:t>
            </a:r>
            <a:r>
              <a:rPr lang="zh-CN" altLang="en-US" sz="2400" b="1" dirty="0">
                <a:solidFill>
                  <a:srgbClr val="0070C0"/>
                </a:solidFill>
                <a:latin typeface="Microsoft YaHei" panose="020B0503020204020204" pitchFamily="34" charset="-122"/>
                <a:ea typeface="Microsoft YaHei" panose="020B0503020204020204" pitchFamily="34" charset="-122"/>
              </a:rPr>
              <a:t>）往往会有网络瓶颈。</a:t>
            </a:r>
            <a:r>
              <a:rPr lang="zh-CN" altLang="en-US" sz="2400" dirty="0">
                <a:latin typeface="Microsoft YaHei" panose="020B0503020204020204" pitchFamily="34" charset="-122"/>
                <a:ea typeface="Microsoft YaHei" panose="020B0503020204020204" pitchFamily="34" charset="-122"/>
              </a:rPr>
              <a:t>以包含</a:t>
            </a:r>
            <a:r>
              <a:rPr lang="en-US" altLang="zh-CN" sz="2400" dirty="0">
                <a:latin typeface="Microsoft YaHei" panose="020B0503020204020204" pitchFamily="34" charset="-122"/>
                <a:ea typeface="Microsoft YaHei" panose="020B0503020204020204" pitchFamily="34" charset="-122"/>
              </a:rPr>
              <a:t>1750 </a:t>
            </a:r>
            <a:r>
              <a:rPr lang="zh-CN" altLang="en-US" sz="2400" dirty="0">
                <a:latin typeface="Microsoft YaHei" panose="020B0503020204020204" pitchFamily="34" charset="-122"/>
                <a:ea typeface="Microsoft YaHei" panose="020B0503020204020204" pitchFamily="34" charset="-122"/>
              </a:rPr>
              <a:t>亿参数的</a:t>
            </a:r>
            <a:r>
              <a:rPr lang="en-US" altLang="zh-CN" sz="2400" dirty="0">
                <a:latin typeface="Microsoft YaHei" panose="020B0503020204020204" pitchFamily="34" charset="-122"/>
                <a:ea typeface="Microsoft YaHei" panose="020B0503020204020204" pitchFamily="34" charset="-122"/>
              </a:rPr>
              <a:t>GPT-3 </a:t>
            </a:r>
            <a:r>
              <a:rPr lang="zh-CN" altLang="en-US" sz="2400" dirty="0">
                <a:latin typeface="Microsoft YaHei" panose="020B0503020204020204" pitchFamily="34" charset="-122"/>
                <a:ea typeface="Microsoft YaHei" panose="020B0503020204020204" pitchFamily="34" charset="-122"/>
              </a:rPr>
              <a:t>模型为例，每一个参数使用</a:t>
            </a:r>
            <a:r>
              <a:rPr lang="en-US" altLang="zh-CN" sz="2400" dirty="0">
                <a:latin typeface="Microsoft YaHei" panose="020B0503020204020204" pitchFamily="34" charset="-122"/>
                <a:ea typeface="Microsoft YaHei" panose="020B0503020204020204" pitchFamily="34" charset="-122"/>
              </a:rPr>
              <a:t>32 </a:t>
            </a:r>
            <a:r>
              <a:rPr lang="zh-CN" altLang="en-US" sz="2400" dirty="0">
                <a:latin typeface="Microsoft YaHei" panose="020B0503020204020204" pitchFamily="34" charset="-122"/>
                <a:ea typeface="Microsoft YaHei" panose="020B0503020204020204" pitchFamily="34" charset="-122"/>
              </a:rPr>
              <a:t>位浮点数表示，每一轮训练迭代中，</a:t>
            </a:r>
            <a:r>
              <a:rPr lang="zh-CN" altLang="en-US" sz="2400" dirty="0">
                <a:solidFill>
                  <a:srgbClr val="0070C0"/>
                </a:solidFill>
                <a:latin typeface="Microsoft YaHei" panose="020B0503020204020204" pitchFamily="34" charset="-122"/>
                <a:ea typeface="Microsoft YaHei" panose="020B0503020204020204" pitchFamily="34" charset="-122"/>
              </a:rPr>
              <a:t>每个模型副本（</a:t>
            </a:r>
            <a:r>
              <a:rPr lang="en-US" altLang="zh-CN" sz="2400" dirty="0">
                <a:solidFill>
                  <a:srgbClr val="0070C0"/>
                </a:solidFill>
                <a:latin typeface="Microsoft YaHei" panose="020B0503020204020204" pitchFamily="34" charset="-122"/>
                <a:ea typeface="Microsoft YaHei" panose="020B0503020204020204" pitchFamily="34" charset="-122"/>
              </a:rPr>
              <a:t>Model Replica</a:t>
            </a:r>
            <a:r>
              <a:rPr lang="zh-CN" altLang="en-US" sz="2400" dirty="0">
                <a:solidFill>
                  <a:srgbClr val="0070C0"/>
                </a:solidFill>
                <a:latin typeface="Microsoft YaHei" panose="020B0503020204020204" pitchFamily="34" charset="-122"/>
                <a:ea typeface="Microsoft YaHei" panose="020B0503020204020204" pitchFamily="34" charset="-122"/>
              </a:rPr>
              <a:t>）会生成</a:t>
            </a:r>
            <a:r>
              <a:rPr lang="en-US" altLang="zh-CN" sz="2400" dirty="0">
                <a:solidFill>
                  <a:srgbClr val="0070C0"/>
                </a:solidFill>
                <a:latin typeface="Microsoft YaHei" panose="020B0503020204020204" pitchFamily="34" charset="-122"/>
                <a:ea typeface="Microsoft YaHei" panose="020B0503020204020204" pitchFamily="34" charset="-122"/>
              </a:rPr>
              <a:t>700GB</a:t>
            </a:r>
            <a:r>
              <a:rPr lang="zh-CN" altLang="en-US" sz="2400" dirty="0">
                <a:latin typeface="Microsoft YaHei" panose="020B0503020204020204" pitchFamily="34" charset="-122"/>
                <a:ea typeface="Microsoft YaHei" panose="020B0503020204020204" pitchFamily="34" charset="-122"/>
              </a:rPr>
              <a:t>（即</a:t>
            </a:r>
            <a:r>
              <a:rPr lang="en-US" altLang="zh-CN" sz="2400" dirty="0">
                <a:latin typeface="Microsoft YaHei" panose="020B0503020204020204" pitchFamily="34" charset="-122"/>
                <a:ea typeface="Microsoft YaHei" panose="020B0503020204020204" pitchFamily="34" charset="-122"/>
              </a:rPr>
              <a:t>175G×4 Bytes = 700GB</a:t>
            </a:r>
            <a:r>
              <a:rPr lang="zh-CN" altLang="en-US" sz="2400" dirty="0">
                <a:latin typeface="Microsoft YaHei" panose="020B0503020204020204" pitchFamily="34" charset="-122"/>
                <a:ea typeface="Microsoft YaHei" panose="020B0503020204020204" pitchFamily="34" charset="-122"/>
              </a:rPr>
              <a:t>）的本地梯度数据。假如采用包含</a:t>
            </a:r>
            <a:r>
              <a:rPr lang="en-US" altLang="zh-CN" sz="2400" dirty="0">
                <a:latin typeface="Microsoft YaHei" panose="020B0503020204020204" pitchFamily="34" charset="-122"/>
                <a:ea typeface="Microsoft YaHei" panose="020B0503020204020204" pitchFamily="34" charset="-122"/>
              </a:rPr>
              <a:t>1024 </a:t>
            </a:r>
            <a:r>
              <a:rPr lang="zh-CN" altLang="en-US" sz="2400" dirty="0">
                <a:latin typeface="Microsoft YaHei" panose="020B0503020204020204" pitchFamily="34" charset="-122"/>
                <a:ea typeface="Microsoft YaHei" panose="020B0503020204020204" pitchFamily="34" charset="-122"/>
              </a:rPr>
              <a:t>卡的计算集群，包含</a:t>
            </a:r>
            <a:r>
              <a:rPr lang="en-US" altLang="zh-CN" sz="2400" dirty="0">
                <a:latin typeface="Microsoft YaHei" panose="020B0503020204020204" pitchFamily="34" charset="-122"/>
                <a:ea typeface="Microsoft YaHei" panose="020B0503020204020204" pitchFamily="34" charset="-122"/>
              </a:rPr>
              <a:t>128 </a:t>
            </a:r>
            <a:r>
              <a:rPr lang="zh-CN" altLang="en-US" sz="2400" dirty="0">
                <a:latin typeface="Microsoft YaHei" panose="020B0503020204020204" pitchFamily="34" charset="-122"/>
                <a:ea typeface="Microsoft YaHei" panose="020B0503020204020204" pitchFamily="34" charset="-122"/>
              </a:rPr>
              <a:t>个模型副本，那么至少需要传输</a:t>
            </a:r>
            <a:r>
              <a:rPr lang="en-US" altLang="zh-CN" sz="2400" b="1" dirty="0">
                <a:solidFill>
                  <a:srgbClr val="0070C0"/>
                </a:solidFill>
                <a:latin typeface="Microsoft YaHei" panose="020B0503020204020204" pitchFamily="34" charset="-122"/>
                <a:ea typeface="Microsoft YaHei" panose="020B0503020204020204" pitchFamily="34" charset="-122"/>
              </a:rPr>
              <a:t>89.6TB</a:t>
            </a:r>
            <a:r>
              <a:rPr lang="zh-CN" altLang="en-US" sz="2400" dirty="0">
                <a:latin typeface="Microsoft YaHei" panose="020B0503020204020204" pitchFamily="34" charset="-122"/>
                <a:ea typeface="Microsoft YaHei" panose="020B0503020204020204" pitchFamily="34" charset="-122"/>
              </a:rPr>
              <a:t>（即</a:t>
            </a:r>
            <a:r>
              <a:rPr lang="en-US" altLang="zh-CN" sz="2400" dirty="0">
                <a:latin typeface="Microsoft YaHei" panose="020B0503020204020204" pitchFamily="34" charset="-122"/>
                <a:ea typeface="Microsoft YaHei" panose="020B0503020204020204" pitchFamily="34" charset="-122"/>
              </a:rPr>
              <a:t>700GB×128= 89.6TB</a:t>
            </a:r>
            <a:r>
              <a:rPr lang="zh-CN" altLang="en-US" sz="2400" dirty="0">
                <a:latin typeface="Microsoft YaHei" panose="020B0503020204020204" pitchFamily="34" charset="-122"/>
                <a:ea typeface="Microsoft YaHei" panose="020B0503020204020204" pitchFamily="34" charset="-122"/>
              </a:rPr>
              <a:t>）的梯度数据。这会造成严重的网络通信瓶颈。</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因此，针对大语言模型分布式训练，通常采用</a:t>
            </a:r>
            <a:r>
              <a:rPr lang="zh-CN" altLang="en-US" sz="2400" b="1" dirty="0">
                <a:solidFill>
                  <a:srgbClr val="0070C0"/>
                </a:solidFill>
                <a:latin typeface="Microsoft YaHei" panose="020B0503020204020204" pitchFamily="34" charset="-122"/>
                <a:ea typeface="Microsoft YaHei" panose="020B0503020204020204" pitchFamily="34" charset="-122"/>
              </a:rPr>
              <a:t>胖树（</a:t>
            </a:r>
            <a:r>
              <a:rPr lang="en-US" sz="2400" b="1" dirty="0">
                <a:solidFill>
                  <a:srgbClr val="0070C0"/>
                </a:solidFill>
                <a:latin typeface="Microsoft YaHei" panose="020B0503020204020204" pitchFamily="34" charset="-122"/>
                <a:ea typeface="Microsoft YaHei" panose="020B0503020204020204" pitchFamily="34" charset="-122"/>
              </a:rPr>
              <a:t>Fat-Tree）</a:t>
            </a:r>
            <a:r>
              <a:rPr lang="zh-CN" altLang="en-US" sz="2400" dirty="0">
                <a:latin typeface="Microsoft YaHei" panose="020B0503020204020204" pitchFamily="34" charset="-122"/>
                <a:ea typeface="Microsoft YaHei" panose="020B0503020204020204" pitchFamily="34" charset="-122"/>
              </a:rPr>
              <a:t>拓扑结构，试图实现网络带宽的无收敛。此外，采用</a:t>
            </a:r>
            <a:r>
              <a:rPr lang="en-US" sz="2400" dirty="0" err="1">
                <a:latin typeface="Microsoft YaHei" panose="020B0503020204020204" pitchFamily="34" charset="-122"/>
                <a:ea typeface="Microsoft YaHei" panose="020B0503020204020204" pitchFamily="34" charset="-122"/>
              </a:rPr>
              <a:t>InfiniBand（IB</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技术搭建高速网络，单个</a:t>
            </a:r>
            <a:r>
              <a:rPr lang="en-US" sz="2400" dirty="0">
                <a:latin typeface="Microsoft YaHei" panose="020B0503020204020204" pitchFamily="34" charset="-122"/>
                <a:ea typeface="Microsoft YaHei" panose="020B0503020204020204" pitchFamily="34" charset="-122"/>
              </a:rPr>
              <a:t>InfiniBand </a:t>
            </a:r>
            <a:r>
              <a:rPr lang="zh-CN" altLang="en-US" sz="2400" dirty="0">
                <a:latin typeface="Microsoft YaHei" panose="020B0503020204020204" pitchFamily="34" charset="-122"/>
                <a:ea typeface="Microsoft YaHei" panose="020B0503020204020204" pitchFamily="34" charset="-122"/>
              </a:rPr>
              <a:t>链路可以提供</a:t>
            </a:r>
            <a:r>
              <a:rPr lang="en-US" altLang="zh-CN" sz="2400" dirty="0">
                <a:latin typeface="Microsoft YaHei" panose="020B0503020204020204" pitchFamily="34" charset="-122"/>
                <a:ea typeface="Microsoft YaHei" panose="020B0503020204020204" pitchFamily="34" charset="-122"/>
              </a:rPr>
              <a:t>200</a:t>
            </a:r>
            <a:r>
              <a:rPr lang="en-US" sz="2400" dirty="0">
                <a:latin typeface="Microsoft YaHei" panose="020B0503020204020204" pitchFamily="34" charset="-122"/>
                <a:ea typeface="Microsoft YaHei" panose="020B0503020204020204" pitchFamily="34" charset="-122"/>
              </a:rPr>
              <a:t>Gbps </a:t>
            </a:r>
            <a:r>
              <a:rPr lang="zh-CN" altLang="en-US" sz="2400" dirty="0">
                <a:latin typeface="Microsoft YaHei" panose="020B0503020204020204" pitchFamily="34" charset="-122"/>
                <a:ea typeface="Microsoft YaHei" panose="020B0503020204020204" pitchFamily="34" charset="-122"/>
              </a:rPr>
              <a:t>或者</a:t>
            </a:r>
            <a:r>
              <a:rPr lang="en-US" altLang="zh-CN" sz="2400" dirty="0">
                <a:latin typeface="Microsoft YaHei" panose="020B0503020204020204" pitchFamily="34" charset="-122"/>
                <a:ea typeface="Microsoft YaHei" panose="020B0503020204020204" pitchFamily="34" charset="-122"/>
              </a:rPr>
              <a:t>400</a:t>
            </a:r>
            <a:r>
              <a:rPr lang="en-US" sz="2400" dirty="0">
                <a:latin typeface="Microsoft YaHei" panose="020B0503020204020204" pitchFamily="34" charset="-122"/>
                <a:ea typeface="Microsoft YaHei" panose="020B0503020204020204" pitchFamily="34" charset="-122"/>
              </a:rPr>
              <a:t>Gbps </a:t>
            </a:r>
            <a:r>
              <a:rPr lang="zh-CN" altLang="en-US" sz="2400" dirty="0">
                <a:latin typeface="Microsoft YaHei" panose="020B0503020204020204" pitchFamily="34" charset="-122"/>
                <a:ea typeface="Microsoft YaHei" panose="020B0503020204020204" pitchFamily="34" charset="-122"/>
              </a:rPr>
              <a:t>带宽。</a:t>
            </a:r>
            <a:r>
              <a:rPr lang="en-US" sz="2400" dirty="0">
                <a:latin typeface="Microsoft YaHei" panose="020B0503020204020204" pitchFamily="34" charset="-122"/>
                <a:ea typeface="Microsoft YaHei" panose="020B0503020204020204" pitchFamily="34" charset="-122"/>
              </a:rPr>
              <a:t>NVIDIA </a:t>
            </a:r>
            <a:r>
              <a:rPr lang="zh-CN" altLang="en-US" sz="2400" dirty="0">
                <a:latin typeface="Microsoft YaHei" panose="020B0503020204020204" pitchFamily="34" charset="-122"/>
                <a:ea typeface="Microsoft YaHei" panose="020B0503020204020204" pitchFamily="34" charset="-122"/>
              </a:rPr>
              <a:t>的</a:t>
            </a:r>
            <a:r>
              <a:rPr lang="en-US" sz="2400" dirty="0">
                <a:latin typeface="Microsoft YaHei" panose="020B0503020204020204" pitchFamily="34" charset="-122"/>
                <a:ea typeface="Microsoft YaHei" panose="020B0503020204020204" pitchFamily="34" charset="-122"/>
              </a:rPr>
              <a:t>DGX </a:t>
            </a:r>
            <a:r>
              <a:rPr lang="zh-CN" altLang="en-US" sz="2400" dirty="0">
                <a:latin typeface="Microsoft YaHei" panose="020B0503020204020204" pitchFamily="34" charset="-122"/>
                <a:ea typeface="Microsoft YaHei" panose="020B0503020204020204" pitchFamily="34" charset="-122"/>
              </a:rPr>
              <a:t>服务器提供单机</a:t>
            </a:r>
            <a:r>
              <a:rPr lang="en-US" altLang="zh-CN" sz="2400" dirty="0">
                <a:latin typeface="Microsoft YaHei" panose="020B0503020204020204" pitchFamily="34" charset="-122"/>
                <a:ea typeface="Microsoft YaHei" panose="020B0503020204020204" pitchFamily="34" charset="-122"/>
              </a:rPr>
              <a:t>1.6</a:t>
            </a:r>
            <a:r>
              <a:rPr lang="en-US" sz="2400" dirty="0">
                <a:latin typeface="Microsoft YaHei" panose="020B0503020204020204" pitchFamily="34" charset="-122"/>
                <a:ea typeface="Microsoft YaHei" panose="020B0503020204020204" pitchFamily="34" charset="-122"/>
              </a:rPr>
              <a:t>Tb（200Gb</a:t>
            </a:r>
            <a:r>
              <a:rPr lang="en-US" altLang="zh-CN" sz="2400" dirty="0">
                <a:latin typeface="Microsoft YaHei" panose="020B0503020204020204" pitchFamily="34" charset="-122"/>
                <a:ea typeface="Microsoft YaHei" panose="020B0503020204020204" pitchFamily="34" charset="-122"/>
              </a:rPr>
              <a:t> × </a:t>
            </a:r>
            <a:r>
              <a:rPr lang="en-US" sz="2400" dirty="0">
                <a:latin typeface="Microsoft YaHei" panose="020B0503020204020204" pitchFamily="34" charset="-122"/>
                <a:ea typeface="Microsoft YaHei" panose="020B0503020204020204" pitchFamily="34" charset="-122"/>
              </a:rPr>
              <a:t>8）</a:t>
            </a:r>
            <a:r>
              <a:rPr lang="zh-CN" altLang="en-US" sz="2400" dirty="0">
                <a:latin typeface="Microsoft YaHei" panose="020B0503020204020204" pitchFamily="34" charset="-122"/>
                <a:ea typeface="Microsoft YaHei" panose="020B0503020204020204" pitchFamily="34" charset="-122"/>
              </a:rPr>
              <a:t>网络带宽，</a:t>
            </a:r>
            <a:r>
              <a:rPr lang="en-US" sz="2400" dirty="0">
                <a:latin typeface="Microsoft YaHei" panose="020B0503020204020204" pitchFamily="34" charset="-122"/>
                <a:ea typeface="Microsoft YaHei" panose="020B0503020204020204" pitchFamily="34" charset="-122"/>
              </a:rPr>
              <a:t>HGX </a:t>
            </a:r>
            <a:r>
              <a:rPr lang="zh-CN" altLang="en-US" sz="2400" dirty="0">
                <a:latin typeface="Microsoft YaHei" panose="020B0503020204020204" pitchFamily="34" charset="-122"/>
                <a:ea typeface="Microsoft YaHei" panose="020B0503020204020204" pitchFamily="34" charset="-122"/>
              </a:rPr>
              <a:t>服务器网络带宽更是可以达到</a:t>
            </a:r>
            <a:r>
              <a:rPr lang="en-US" altLang="zh-CN" sz="2400" dirty="0">
                <a:latin typeface="Microsoft YaHei" panose="020B0503020204020204" pitchFamily="34" charset="-122"/>
                <a:ea typeface="Microsoft YaHei" panose="020B0503020204020204" pitchFamily="34" charset="-122"/>
              </a:rPr>
              <a:t>3.2</a:t>
            </a:r>
            <a:r>
              <a:rPr lang="en-US" sz="2400" dirty="0">
                <a:latin typeface="Microsoft YaHei" panose="020B0503020204020204" pitchFamily="34" charset="-122"/>
                <a:ea typeface="Microsoft YaHei" panose="020B0503020204020204" pitchFamily="34" charset="-122"/>
              </a:rPr>
              <a:t>Tb400G</a:t>
            </a:r>
            <a:r>
              <a:rPr lang="en-US" altLang="zh-CN" sz="2400" dirty="0">
                <a:latin typeface="Microsoft YaHei" panose="020B0503020204020204" pitchFamily="34" charset="-122"/>
                <a:ea typeface="Microsoft YaHei" panose="020B0503020204020204" pitchFamily="34" charset="-122"/>
              </a:rPr>
              <a:t>b</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 </a:t>
            </a:r>
            <a:r>
              <a:rPr lang="en-US" sz="2400" dirty="0">
                <a:latin typeface="Microsoft YaHei" panose="020B0503020204020204" pitchFamily="34" charset="-122"/>
                <a:ea typeface="Microsoft YaHei" panose="020B0503020204020204" pitchFamily="34" charset="-122"/>
              </a:rPr>
              <a:t>8）。</a:t>
            </a:r>
          </a:p>
        </p:txBody>
      </p:sp>
    </p:spTree>
    <p:extLst>
      <p:ext uri="{BB962C8B-B14F-4D97-AF65-F5344CB8AC3E}">
        <p14:creationId xmlns:p14="http://schemas.microsoft.com/office/powerpoint/2010/main" val="1689657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52</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高性能计算集群的典型硬件组成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3435684"/>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单个服务器内通常由</a:t>
            </a:r>
            <a:r>
              <a:rPr lang="en-US" altLang="zh-CN" sz="2400" dirty="0">
                <a:latin typeface="Microsoft YaHei" panose="020B0503020204020204" pitchFamily="34" charset="-122"/>
                <a:ea typeface="Microsoft YaHei" panose="020B0503020204020204" pitchFamily="34" charset="-122"/>
              </a:rPr>
              <a:t>2∼16 </a:t>
            </a:r>
            <a:r>
              <a:rPr lang="zh-CN" altLang="en-US" sz="2400" dirty="0">
                <a:latin typeface="Microsoft YaHei" panose="020B0503020204020204" pitchFamily="34" charset="-122"/>
                <a:ea typeface="Microsoft YaHei" panose="020B0503020204020204" pitchFamily="34" charset="-122"/>
              </a:rPr>
              <a:t>个计算加速设备组成，</a:t>
            </a:r>
            <a:r>
              <a:rPr lang="zh-CN" altLang="en-US" sz="2400" b="1" dirty="0">
                <a:solidFill>
                  <a:srgbClr val="0070C0"/>
                </a:solidFill>
                <a:latin typeface="Microsoft YaHei" panose="020B0503020204020204" pitchFamily="34" charset="-122"/>
                <a:ea typeface="Microsoft YaHei" panose="020B0503020204020204" pitchFamily="34" charset="-122"/>
              </a:rPr>
              <a:t>这些计算加速设备之间的通信带宽也是影响分布式训练的重要因素</a:t>
            </a:r>
            <a:r>
              <a:rPr lang="zh-CN" altLang="en-US" sz="2400" dirty="0">
                <a:latin typeface="Microsoft YaHei" panose="020B0503020204020204" pitchFamily="34" charset="-122"/>
                <a:ea typeface="Microsoft YaHei" panose="020B0503020204020204" pitchFamily="34" charset="-122"/>
              </a:rPr>
              <a:t>。如果这些计算加速设备通过服务器</a:t>
            </a:r>
            <a:r>
              <a:rPr lang="en-US" altLang="zh-CN" sz="2400" dirty="0">
                <a:latin typeface="Microsoft YaHei" panose="020B0503020204020204" pitchFamily="34" charset="-122"/>
                <a:ea typeface="Microsoft YaHei" panose="020B0503020204020204" pitchFamily="34" charset="-122"/>
              </a:rPr>
              <a:t>PCI </a:t>
            </a:r>
            <a:r>
              <a:rPr lang="zh-CN" altLang="en-US" sz="2400" dirty="0">
                <a:latin typeface="Microsoft YaHei" panose="020B0503020204020204" pitchFamily="34" charset="-122"/>
                <a:ea typeface="Microsoft YaHei" panose="020B0503020204020204" pitchFamily="34" charset="-122"/>
              </a:rPr>
              <a:t>总线互联，会造成服务器内部计算加速设备之间的通信瓶颈。</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PCIe 5.0 </a:t>
            </a:r>
            <a:r>
              <a:rPr lang="zh-CN" altLang="en-US" sz="2400" dirty="0">
                <a:latin typeface="Microsoft YaHei" panose="020B0503020204020204" pitchFamily="34" charset="-122"/>
                <a:ea typeface="Microsoft YaHei" panose="020B0503020204020204" pitchFamily="34" charset="-122"/>
              </a:rPr>
              <a:t>总线也只能提供</a:t>
            </a:r>
            <a:r>
              <a:rPr lang="en-US" altLang="zh-CN" sz="2400" dirty="0">
                <a:latin typeface="Microsoft YaHei" panose="020B0503020204020204" pitchFamily="34" charset="-122"/>
                <a:ea typeface="Microsoft YaHei" panose="020B0503020204020204" pitchFamily="34" charset="-122"/>
              </a:rPr>
              <a:t>128GB/s </a:t>
            </a:r>
            <a:r>
              <a:rPr lang="zh-CN" altLang="en-US" sz="2400" dirty="0">
                <a:latin typeface="Microsoft YaHei" panose="020B0503020204020204" pitchFamily="34" charset="-122"/>
                <a:ea typeface="Microsoft YaHei" panose="020B0503020204020204" pitchFamily="34" charset="-122"/>
              </a:rPr>
              <a:t>的带宽，而</a:t>
            </a:r>
            <a:r>
              <a:rPr lang="en-US" altLang="zh-CN" sz="2400" dirty="0">
                <a:latin typeface="Microsoft YaHei" panose="020B0503020204020204" pitchFamily="34" charset="-122"/>
                <a:ea typeface="Microsoft YaHei" panose="020B0503020204020204" pitchFamily="34" charset="-122"/>
              </a:rPr>
              <a:t>NVIDIA H100 </a:t>
            </a:r>
            <a:r>
              <a:rPr lang="zh-CN" altLang="en-US" sz="2400" dirty="0">
                <a:latin typeface="Microsoft YaHei" panose="020B0503020204020204" pitchFamily="34" charset="-122"/>
                <a:ea typeface="Microsoft YaHei" panose="020B0503020204020204" pitchFamily="34" charset="-122"/>
              </a:rPr>
              <a:t>采用高带宽内存（</a:t>
            </a:r>
            <a:r>
              <a:rPr lang="en-US" altLang="zh-CN" sz="2400" dirty="0">
                <a:latin typeface="Microsoft YaHei" panose="020B0503020204020204" pitchFamily="34" charset="-122"/>
                <a:ea typeface="Microsoft YaHei" panose="020B0503020204020204" pitchFamily="34" charset="-122"/>
              </a:rPr>
              <a:t>High-Bandwidth Memory</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HBM</a:t>
            </a:r>
            <a:r>
              <a:rPr lang="zh-CN" altLang="en-US" sz="2400" dirty="0">
                <a:latin typeface="Microsoft YaHei" panose="020B0503020204020204" pitchFamily="34" charset="-122"/>
                <a:ea typeface="Microsoft YaHei" panose="020B0503020204020204" pitchFamily="34" charset="-122"/>
              </a:rPr>
              <a:t>），可以提供</a:t>
            </a:r>
            <a:r>
              <a:rPr lang="en-US" altLang="zh-CN" sz="2400" dirty="0">
                <a:latin typeface="Microsoft YaHei" panose="020B0503020204020204" pitchFamily="34" charset="-122"/>
                <a:ea typeface="Microsoft YaHei" panose="020B0503020204020204" pitchFamily="34" charset="-122"/>
              </a:rPr>
              <a:t>3 350GB/s </a:t>
            </a:r>
            <a:r>
              <a:rPr lang="zh-CN" altLang="en-US" sz="2400" dirty="0">
                <a:latin typeface="Microsoft YaHei" panose="020B0503020204020204" pitchFamily="34" charset="-122"/>
                <a:ea typeface="Microsoft YaHei" panose="020B0503020204020204" pitchFamily="34" charset="-122"/>
              </a:rPr>
              <a:t>的带宽。因此，</a:t>
            </a:r>
            <a:r>
              <a:rPr lang="zh-CN" altLang="en-US" sz="2400" b="1" dirty="0">
                <a:solidFill>
                  <a:srgbClr val="0070C0"/>
                </a:solidFill>
                <a:latin typeface="Microsoft YaHei" panose="020B0503020204020204" pitchFamily="34" charset="-122"/>
                <a:ea typeface="Microsoft YaHei" panose="020B0503020204020204" pitchFamily="34" charset="-122"/>
              </a:rPr>
              <a:t>服务器内部通常也采用异构网络架构</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NVIDIA HGX H100 8-GPU </a:t>
            </a:r>
            <a:r>
              <a:rPr lang="zh-CN" altLang="en-US" sz="2400" dirty="0">
                <a:latin typeface="Microsoft YaHei" panose="020B0503020204020204" pitchFamily="34" charset="-122"/>
                <a:ea typeface="Microsoft YaHei" panose="020B0503020204020204" pitchFamily="34" charset="-122"/>
              </a:rPr>
              <a:t>服务器，采用了</a:t>
            </a:r>
            <a:r>
              <a:rPr lang="en-US" altLang="zh-CN" sz="2400" dirty="0" err="1">
                <a:latin typeface="Microsoft YaHei" panose="020B0503020204020204" pitchFamily="34" charset="-122"/>
                <a:ea typeface="Microsoft YaHei" panose="020B0503020204020204" pitchFamily="34" charset="-122"/>
              </a:rPr>
              <a:t>NVLink</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和</a:t>
            </a:r>
            <a:r>
              <a:rPr lang="en-US" altLang="zh-CN" sz="2400" dirty="0" err="1">
                <a:latin typeface="Microsoft YaHei" panose="020B0503020204020204" pitchFamily="34" charset="-122"/>
                <a:ea typeface="Microsoft YaHei" panose="020B0503020204020204" pitchFamily="34" charset="-122"/>
              </a:rPr>
              <a:t>NVSwitch</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NVLink</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交换机）技术</a:t>
            </a:r>
            <a:endParaRPr lang="en-US"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BE747C45-7E48-3D4A-1983-3455344BB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050" y="4474877"/>
            <a:ext cx="4981782" cy="2490891"/>
          </a:xfrm>
          <a:prstGeom prst="rect">
            <a:avLst/>
          </a:prstGeom>
        </p:spPr>
      </p:pic>
    </p:spTree>
    <p:extLst>
      <p:ext uri="{BB962C8B-B14F-4D97-AF65-F5344CB8AC3E}">
        <p14:creationId xmlns:p14="http://schemas.microsoft.com/office/powerpoint/2010/main" val="3608004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53</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参数服务器架构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205767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参数服务器（</a:t>
            </a:r>
            <a:r>
              <a:rPr lang="en-US" altLang="zh-CN" sz="2400" dirty="0">
                <a:latin typeface="Microsoft YaHei" panose="020B0503020204020204" pitchFamily="34" charset="-122"/>
                <a:ea typeface="Microsoft YaHei" panose="020B0503020204020204" pitchFamily="34" charset="-122"/>
              </a:rPr>
              <a:t>Parameter Server</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PS</a:t>
            </a:r>
            <a:r>
              <a:rPr lang="zh-CN" altLang="en-US" sz="2400" dirty="0">
                <a:latin typeface="Microsoft YaHei" panose="020B0503020204020204" pitchFamily="34" charset="-122"/>
                <a:ea typeface="Microsoft YaHei" panose="020B0503020204020204" pitchFamily="34" charset="-122"/>
              </a:rPr>
              <a:t>）架构的分布式训练系统中有两种服务器角色：训练服务器和参数服务器。</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参数服务器需要提供充足内存资源和通信资源</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训练服务器需要提供大量的计算资源</a:t>
            </a:r>
            <a:endParaRPr lang="en-US" sz="2000" dirty="0">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DC59005B-0A3D-27A4-E69C-83CBC8493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75" y="3381338"/>
            <a:ext cx="4789421" cy="3113124"/>
          </a:xfrm>
          <a:prstGeom prst="rect">
            <a:avLst/>
          </a:prstGeom>
        </p:spPr>
      </p:pic>
      <p:sp>
        <p:nvSpPr>
          <p:cNvPr id="15" name="TextBox 14">
            <a:extLst>
              <a:ext uri="{FF2B5EF4-FFF2-40B4-BE49-F238E27FC236}">
                <a16:creationId xmlns:a16="http://schemas.microsoft.com/office/drawing/2014/main" id="{985AA3FB-7B2D-9F05-A5A5-673181A5DE9C}"/>
              </a:ext>
            </a:extLst>
          </p:cNvPr>
          <p:cNvSpPr txBox="1"/>
          <p:nvPr/>
        </p:nvSpPr>
        <p:spPr>
          <a:xfrm>
            <a:off x="5365008" y="3178091"/>
            <a:ext cx="6115792" cy="3519618"/>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该集群包括两个训练服务器和两个参数服务器。假设有一个可分为两个参数分区的模型，每个分区由一个参数服务器负责进行参数同步。</a:t>
            </a:r>
            <a:r>
              <a:rPr lang="en-CN" sz="2000" dirty="0">
                <a:solidFill>
                  <a:srgbClr val="0070C0"/>
                </a:solidFill>
                <a:latin typeface="Microsoft YaHei" panose="020B0503020204020204" pitchFamily="34" charset="-122"/>
                <a:ea typeface="Microsoft YaHei" panose="020B0503020204020204" pitchFamily="34" charset="-122"/>
              </a:rPr>
              <a:t>在训练过程中，</a:t>
            </a:r>
            <a:r>
              <a:rPr lang="en-CN" sz="2000" dirty="0">
                <a:latin typeface="Microsoft YaHei" panose="020B0503020204020204" pitchFamily="34" charset="-122"/>
                <a:ea typeface="Microsoft YaHei" panose="020B0503020204020204" pitchFamily="34" charset="-122"/>
              </a:rPr>
              <a:t>每个训练服务器都拥有完整的模型，并将分配到此服务器的训练数据集切片（Dataset Shard）进行计算，将得的梯度推送到相应的参数服务器。</a:t>
            </a:r>
            <a:r>
              <a:rPr lang="en-CN" sz="2000" dirty="0">
                <a:solidFill>
                  <a:srgbClr val="0070C0"/>
                </a:solidFill>
                <a:latin typeface="Microsoft YaHei" panose="020B0503020204020204" pitchFamily="34" charset="-122"/>
                <a:ea typeface="Microsoft YaHei" panose="020B0503020204020204" pitchFamily="34" charset="-122"/>
              </a:rPr>
              <a:t>参数服务器</a:t>
            </a:r>
            <a:r>
              <a:rPr lang="en-CN" sz="2000" dirty="0">
                <a:latin typeface="Microsoft YaHei" panose="020B0503020204020204" pitchFamily="34" charset="-122"/>
                <a:ea typeface="Microsoft YaHei" panose="020B0503020204020204" pitchFamily="34" charset="-122"/>
              </a:rPr>
              <a:t>会等待两个训练服务器都完成梯度推送，然后开始计算平均梯度，并更新参数。</a:t>
            </a:r>
            <a:r>
              <a:rPr lang="en-CN" sz="2000" dirty="0">
                <a:solidFill>
                  <a:srgbClr val="0070C0"/>
                </a:solidFill>
                <a:latin typeface="Microsoft YaHei" panose="020B0503020204020204" pitchFamily="34" charset="-122"/>
                <a:ea typeface="Microsoft YaHei" panose="020B0503020204020204" pitchFamily="34" charset="-122"/>
              </a:rPr>
              <a:t>之后，</a:t>
            </a:r>
            <a:r>
              <a:rPr lang="en-CN" sz="2000" dirty="0">
                <a:latin typeface="Microsoft YaHei" panose="020B0503020204020204" pitchFamily="34" charset="-122"/>
                <a:ea typeface="Microsoft YaHei" panose="020B0503020204020204" pitchFamily="34" charset="-122"/>
              </a:rPr>
              <a:t>参数服务器会通知训练服务器拉取最新的参数，并开始下一轮训练迭代。</a:t>
            </a:r>
          </a:p>
        </p:txBody>
      </p:sp>
    </p:spTree>
    <p:extLst>
      <p:ext uri="{BB962C8B-B14F-4D97-AF65-F5344CB8AC3E}">
        <p14:creationId xmlns:p14="http://schemas.microsoft.com/office/powerpoint/2010/main" val="585548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54</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参数服务器架构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420512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参数服务器架构的分布式训练过程可以细分为同步训练和异步训练两种模式。</a:t>
            </a:r>
          </a:p>
          <a:p>
            <a:pPr algn="just">
              <a:lnSpc>
                <a:spcPct val="125000"/>
              </a:lnSpc>
              <a:spcBef>
                <a:spcPts val="1200"/>
              </a:spcBef>
            </a:pPr>
            <a:r>
              <a:rPr lang="en-US" altLang="zh-CN" sz="2400" dirty="0">
                <a:solidFill>
                  <a:srgbClr val="0070C0"/>
                </a:solidFill>
                <a:latin typeface="Microsoft YaHei" panose="020B0503020204020204" pitchFamily="34" charset="-122"/>
                <a:ea typeface="Microsoft YaHei" panose="020B0503020204020204" pitchFamily="34" charset="-122"/>
              </a:rPr>
              <a:t>• </a:t>
            </a:r>
            <a:r>
              <a:rPr lang="zh-CN" altLang="en-US" sz="2400" dirty="0">
                <a:solidFill>
                  <a:srgbClr val="0070C0"/>
                </a:solidFill>
                <a:latin typeface="Microsoft YaHei" panose="020B0503020204020204" pitchFamily="34" charset="-122"/>
                <a:ea typeface="Microsoft YaHei" panose="020B0503020204020204" pitchFamily="34" charset="-122"/>
              </a:rPr>
              <a:t>同步训练：</a:t>
            </a:r>
            <a:r>
              <a:rPr lang="zh-CN" altLang="en-US" sz="2400" dirty="0">
                <a:latin typeface="Microsoft YaHei" panose="020B0503020204020204" pitchFamily="34" charset="-122"/>
                <a:ea typeface="Microsoft YaHei" panose="020B0503020204020204" pitchFamily="34" charset="-122"/>
              </a:rPr>
              <a:t>训练服务器在完成一个小批次的训练后，将梯度推送给参数服务器。参数服务器在</a:t>
            </a:r>
            <a:r>
              <a:rPr lang="zh-CN" altLang="en-US" sz="2400" dirty="0">
                <a:solidFill>
                  <a:srgbClr val="0070C0"/>
                </a:solidFill>
                <a:latin typeface="Microsoft YaHei" panose="020B0503020204020204" pitchFamily="34" charset="-122"/>
                <a:ea typeface="Microsoft YaHei" panose="020B0503020204020204" pitchFamily="34" charset="-122"/>
              </a:rPr>
              <a:t>接收到所有训练服务器</a:t>
            </a:r>
            <a:r>
              <a:rPr lang="zh-CN" altLang="en-US" sz="2400" dirty="0">
                <a:latin typeface="Microsoft YaHei" panose="020B0503020204020204" pitchFamily="34" charset="-122"/>
                <a:ea typeface="Microsoft YaHei" panose="020B0503020204020204" pitchFamily="34" charset="-122"/>
              </a:rPr>
              <a:t>的梯度后，进行梯度聚合和参数更新。 有诸多的等待或同步机制，导致整个训练速度较慢</a:t>
            </a:r>
          </a:p>
          <a:p>
            <a:pPr algn="just">
              <a:lnSpc>
                <a:spcPct val="125000"/>
              </a:lnSpc>
              <a:spcBef>
                <a:spcPts val="1200"/>
              </a:spcBef>
            </a:pPr>
            <a:r>
              <a:rPr lang="en-US" altLang="zh-CN" sz="2400" dirty="0">
                <a:solidFill>
                  <a:srgbClr val="0070C0"/>
                </a:solidFill>
                <a:latin typeface="Microsoft YaHei" panose="020B0503020204020204" pitchFamily="34" charset="-122"/>
                <a:ea typeface="Microsoft YaHei" panose="020B0503020204020204" pitchFamily="34" charset="-122"/>
              </a:rPr>
              <a:t>• </a:t>
            </a:r>
            <a:r>
              <a:rPr lang="zh-CN" altLang="en-US" sz="2400" dirty="0">
                <a:solidFill>
                  <a:srgbClr val="0070C0"/>
                </a:solidFill>
                <a:latin typeface="Microsoft YaHei" panose="020B0503020204020204" pitchFamily="34" charset="-122"/>
                <a:ea typeface="Microsoft YaHei" panose="020B0503020204020204" pitchFamily="34" charset="-122"/>
              </a:rPr>
              <a:t>异步训练：</a:t>
            </a:r>
            <a:r>
              <a:rPr lang="zh-CN" altLang="en-US" sz="2400" dirty="0">
                <a:latin typeface="Microsoft YaHei" panose="020B0503020204020204" pitchFamily="34" charset="-122"/>
                <a:ea typeface="Microsoft YaHei" panose="020B0503020204020204" pitchFamily="34" charset="-122"/>
              </a:rPr>
              <a:t>训练服务器在完成一个小批次的训练后，将梯度推送给参数服务器。参数服务器不再等待接收所有训练服务器的梯度，而是直接基于已接收到的梯度进行参数更新。</a:t>
            </a:r>
            <a:r>
              <a:rPr lang="zh-CN" altLang="en-US" sz="2400" dirty="0">
                <a:solidFill>
                  <a:srgbClr val="0070C0"/>
                </a:solidFill>
                <a:latin typeface="Microsoft YaHei" panose="020B0503020204020204" pitchFamily="34" charset="-122"/>
                <a:ea typeface="Microsoft YaHei" panose="020B0503020204020204" pitchFamily="34" charset="-122"/>
              </a:rPr>
              <a:t>训练速度得到了极大的提升</a:t>
            </a:r>
            <a:r>
              <a:rPr lang="zh-CN" altLang="en-US" sz="2400" dirty="0">
                <a:latin typeface="Microsoft YaHei" panose="020B0503020204020204" pitchFamily="34" charset="-122"/>
                <a:ea typeface="Microsoft YaHei" panose="020B0503020204020204" pitchFamily="34" charset="-122"/>
              </a:rPr>
              <a:t>，但是会导致训练效果有所波动。</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选择适合的训练模式应根据具体情况和需求进行权衡。</a:t>
            </a:r>
            <a:endParaRPr lang="en-US"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3539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55</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去中心化架构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4512902"/>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去中心化（</a:t>
            </a:r>
            <a:r>
              <a:rPr lang="en-US" altLang="zh-CN" sz="2400" b="1" dirty="0">
                <a:solidFill>
                  <a:srgbClr val="0070C0"/>
                </a:solidFill>
                <a:latin typeface="Microsoft YaHei" panose="020B0503020204020204" pitchFamily="34" charset="-122"/>
                <a:ea typeface="Microsoft YaHei" panose="020B0503020204020204" pitchFamily="34" charset="-122"/>
              </a:rPr>
              <a:t>Decentralized Network</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架构则采用集合通信实现分布式训练系统。在去中心化架构中，没有中央服务器或控制节点，而是由节点之间进行直接通信和协调。这种架构的好处是可以减少通信瓶颈，提高系统的可扩展性。</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4.2 </a:t>
            </a:r>
            <a:r>
              <a:rPr lang="zh-CN" altLang="en-US" sz="2400" dirty="0">
                <a:latin typeface="Microsoft YaHei" panose="020B0503020204020204" pitchFamily="34" charset="-122"/>
                <a:ea typeface="Microsoft YaHei" panose="020B0503020204020204" pitchFamily="34" charset="-122"/>
              </a:rPr>
              <a:t>节介绍的</a:t>
            </a:r>
            <a:r>
              <a:rPr lang="zh-CN" altLang="en-US" sz="2400" dirty="0">
                <a:solidFill>
                  <a:srgbClr val="0070C0"/>
                </a:solidFill>
                <a:latin typeface="Microsoft YaHei" panose="020B0503020204020204" pitchFamily="34" charset="-122"/>
                <a:ea typeface="Microsoft YaHei" panose="020B0503020204020204" pitchFamily="34" charset="-122"/>
              </a:rPr>
              <a:t>大语言模型训练</a:t>
            </a:r>
            <a:r>
              <a:rPr lang="zh-CN" altLang="en-US" sz="2400" dirty="0">
                <a:latin typeface="Microsoft YaHei" panose="020B0503020204020204" pitchFamily="34" charset="-122"/>
                <a:ea typeface="Microsoft YaHei" panose="020B0503020204020204" pitchFamily="34" charset="-122"/>
              </a:rPr>
              <a:t>所使用的分布式训练并行策略，</a:t>
            </a:r>
            <a:r>
              <a:rPr lang="zh-CN" altLang="en-US" sz="2400" dirty="0">
                <a:solidFill>
                  <a:srgbClr val="0070C0"/>
                </a:solidFill>
                <a:latin typeface="Microsoft YaHei" panose="020B0503020204020204" pitchFamily="34" charset="-122"/>
                <a:ea typeface="Microsoft YaHei" panose="020B0503020204020204" pitchFamily="34" charset="-122"/>
              </a:rPr>
              <a:t>大都是使用去中心化架构</a:t>
            </a:r>
            <a:r>
              <a:rPr lang="zh-CN" altLang="en-US" sz="2400" dirty="0">
                <a:latin typeface="Microsoft YaHei" panose="020B0503020204020204" pitchFamily="34" charset="-122"/>
                <a:ea typeface="Microsoft YaHei" panose="020B0503020204020204" pitchFamily="34" charset="-122"/>
              </a:rPr>
              <a:t>，并利用集合通信进行实现。</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在分布式训练过程中，节点之间需要周期性地交换参数更新和梯度信息。可以通过</a:t>
            </a:r>
            <a:r>
              <a:rPr lang="zh-CN" altLang="en-US" sz="2400" b="1" dirty="0">
                <a:solidFill>
                  <a:srgbClr val="0070C0"/>
                </a:solidFill>
                <a:latin typeface="Microsoft YaHei" panose="020B0503020204020204" pitchFamily="34" charset="-122"/>
                <a:ea typeface="Microsoft YaHei" panose="020B0503020204020204" pitchFamily="34" charset="-122"/>
              </a:rPr>
              <a:t>集合通信（</a:t>
            </a:r>
            <a:r>
              <a:rPr lang="en-US" sz="2400" b="1" dirty="0">
                <a:solidFill>
                  <a:srgbClr val="0070C0"/>
                </a:solidFill>
                <a:latin typeface="Microsoft YaHei" panose="020B0503020204020204" pitchFamily="34" charset="-122"/>
                <a:ea typeface="Microsoft YaHei" panose="020B0503020204020204" pitchFamily="34" charset="-122"/>
              </a:rPr>
              <a:t>Collective </a:t>
            </a:r>
            <a:r>
              <a:rPr lang="en-US" sz="2400" b="1" dirty="0" err="1">
                <a:solidFill>
                  <a:srgbClr val="0070C0"/>
                </a:solidFill>
                <a:latin typeface="Microsoft YaHei" panose="020B0503020204020204" pitchFamily="34" charset="-122"/>
                <a:ea typeface="Microsoft YaHei" panose="020B0503020204020204" pitchFamily="34" charset="-122"/>
              </a:rPr>
              <a:t>Communication，CC</a:t>
            </a:r>
            <a:r>
              <a:rPr 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技术实现，常用通信原语包括</a:t>
            </a:r>
            <a:r>
              <a:rPr lang="en-US" sz="2400" dirty="0" err="1">
                <a:latin typeface="Microsoft YaHei" panose="020B0503020204020204" pitchFamily="34" charset="-122"/>
                <a:ea typeface="Microsoft YaHei" panose="020B0503020204020204" pitchFamily="34" charset="-122"/>
              </a:rPr>
              <a:t>Broadcast、Scatter、Reduce、All</a:t>
            </a:r>
            <a:r>
              <a:rPr lang="en-US" sz="2400" dirty="0">
                <a:latin typeface="Microsoft YaHei" panose="020B0503020204020204" pitchFamily="34" charset="-122"/>
                <a:ea typeface="Microsoft YaHei" panose="020B0503020204020204" pitchFamily="34" charset="-122"/>
              </a:rPr>
              <a:t> </a:t>
            </a:r>
            <a:r>
              <a:rPr lang="en-US" sz="2400" dirty="0" err="1">
                <a:latin typeface="Microsoft YaHei" panose="020B0503020204020204" pitchFamily="34" charset="-122"/>
                <a:ea typeface="Microsoft YaHei" panose="020B0503020204020204" pitchFamily="34" charset="-122"/>
              </a:rPr>
              <a:t>Reduce、Gather、All</a:t>
            </a:r>
            <a:r>
              <a:rPr lang="en-US" sz="2400" dirty="0">
                <a:latin typeface="Microsoft YaHei" panose="020B0503020204020204" pitchFamily="34" charset="-122"/>
                <a:ea typeface="Microsoft YaHei" panose="020B0503020204020204" pitchFamily="34" charset="-122"/>
              </a:rPr>
              <a:t> </a:t>
            </a:r>
            <a:r>
              <a:rPr lang="en-US" sz="2400" dirty="0" err="1">
                <a:latin typeface="Microsoft YaHei" panose="020B0503020204020204" pitchFamily="34" charset="-122"/>
                <a:ea typeface="Microsoft YaHei" panose="020B0503020204020204" pitchFamily="34" charset="-122"/>
              </a:rPr>
              <a:t>Gather、Reduce</a:t>
            </a:r>
            <a:r>
              <a:rPr lang="en-US" sz="2400" dirty="0">
                <a:latin typeface="Microsoft YaHei" panose="020B0503020204020204" pitchFamily="34" charset="-122"/>
                <a:ea typeface="Microsoft YaHei" panose="020B0503020204020204" pitchFamily="34" charset="-122"/>
              </a:rPr>
              <a:t> </a:t>
            </a:r>
            <a:r>
              <a:rPr lang="en-US" sz="2400" dirty="0" err="1">
                <a:latin typeface="Microsoft YaHei" panose="020B0503020204020204" pitchFamily="34" charset="-122"/>
                <a:ea typeface="Microsoft YaHei" panose="020B0503020204020204" pitchFamily="34" charset="-122"/>
              </a:rPr>
              <a:t>Scatter、All</a:t>
            </a:r>
            <a:r>
              <a:rPr lang="en-US" sz="2400" dirty="0">
                <a:latin typeface="Microsoft YaHei" panose="020B0503020204020204" pitchFamily="34" charset="-122"/>
                <a:ea typeface="Microsoft YaHei" panose="020B0503020204020204" pitchFamily="34" charset="-122"/>
              </a:rPr>
              <a:t> to All </a:t>
            </a:r>
            <a:r>
              <a:rPr lang="zh-CN" altLang="en-US" sz="2400" dirty="0">
                <a:latin typeface="Microsoft YaHei" panose="020B0503020204020204" pitchFamily="34" charset="-122"/>
                <a:ea typeface="Microsoft YaHei" panose="020B0503020204020204" pitchFamily="34" charset="-122"/>
              </a:rPr>
              <a:t>等。</a:t>
            </a:r>
            <a:endParaRPr lang="en-US"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084389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56</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去中心化架构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1435136"/>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Broadcast</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主节点把自身的数据发送到集群中的其他节点。</a:t>
            </a:r>
            <a:r>
              <a:rPr lang="en-US" altLang="zh-CN" sz="2400" dirty="0">
                <a:latin typeface="Microsoft YaHei" panose="020B0503020204020204" pitchFamily="34" charset="-122"/>
                <a:ea typeface="Microsoft YaHei" panose="020B0503020204020204" pitchFamily="34" charset="-122"/>
              </a:rPr>
              <a:t>Broadcast </a:t>
            </a:r>
            <a:r>
              <a:rPr lang="zh-CN" altLang="en-US" sz="2400" dirty="0">
                <a:latin typeface="Microsoft YaHei" panose="020B0503020204020204" pitchFamily="34" charset="-122"/>
                <a:ea typeface="Microsoft YaHei" panose="020B0503020204020204" pitchFamily="34" charset="-122"/>
              </a:rPr>
              <a:t>在分布式训练系统中常用于网络参数的初始化。如图</a:t>
            </a:r>
            <a:r>
              <a:rPr lang="en-US" altLang="zh-CN" sz="2400" dirty="0">
                <a:latin typeface="Microsoft YaHei" panose="020B0503020204020204" pitchFamily="34" charset="-122"/>
                <a:ea typeface="Microsoft YaHei" panose="020B0503020204020204" pitchFamily="34" charset="-122"/>
              </a:rPr>
              <a:t>4.21 </a:t>
            </a:r>
            <a:r>
              <a:rPr lang="zh-CN" altLang="en-US" sz="2400" dirty="0">
                <a:latin typeface="Microsoft YaHei" panose="020B0503020204020204" pitchFamily="34" charset="-122"/>
                <a:ea typeface="Microsoft YaHei" panose="020B0503020204020204" pitchFamily="34" charset="-122"/>
              </a:rPr>
              <a:t>所示，计算设备</a:t>
            </a:r>
            <a:r>
              <a:rPr lang="en-US" altLang="zh-CN" sz="2400" dirty="0">
                <a:latin typeface="Microsoft YaHei" panose="020B0503020204020204" pitchFamily="34" charset="-122"/>
                <a:ea typeface="Microsoft YaHei" panose="020B0503020204020204" pitchFamily="34" charset="-122"/>
              </a:rPr>
              <a:t>1 </a:t>
            </a:r>
            <a:r>
              <a:rPr lang="zh-CN" altLang="en-US" sz="2400" dirty="0">
                <a:latin typeface="Microsoft YaHei" panose="020B0503020204020204" pitchFamily="34" charset="-122"/>
                <a:ea typeface="Microsoft YaHei" panose="020B0503020204020204" pitchFamily="34" charset="-122"/>
              </a:rPr>
              <a:t>对大小为</a:t>
            </a:r>
            <a:r>
              <a:rPr lang="en-US" altLang="zh-CN" sz="2400" dirty="0">
                <a:latin typeface="Microsoft YaHei" panose="020B0503020204020204" pitchFamily="34" charset="-122"/>
                <a:ea typeface="Microsoft YaHei" panose="020B0503020204020204" pitchFamily="34" charset="-122"/>
              </a:rPr>
              <a:t>1 × N </a:t>
            </a:r>
            <a:r>
              <a:rPr lang="zh-CN" altLang="en-US" sz="2400" dirty="0">
                <a:latin typeface="Microsoft YaHei" panose="020B0503020204020204" pitchFamily="34" charset="-122"/>
                <a:ea typeface="Microsoft YaHei" panose="020B0503020204020204" pitchFamily="34" charset="-122"/>
              </a:rPr>
              <a:t>的张量进行广播，最终每张卡输出均为</a:t>
            </a:r>
            <a:r>
              <a:rPr lang="en-US" altLang="zh-CN" sz="2400" dirty="0">
                <a:latin typeface="Microsoft YaHei" panose="020B0503020204020204" pitchFamily="34" charset="-122"/>
                <a:ea typeface="Microsoft YaHei" panose="020B0503020204020204" pitchFamily="34" charset="-122"/>
              </a:rPr>
              <a:t>[1 × N] </a:t>
            </a:r>
            <a:r>
              <a:rPr lang="zh-CN" altLang="en-US" sz="2400" dirty="0">
                <a:latin typeface="Microsoft YaHei" panose="020B0503020204020204" pitchFamily="34" charset="-122"/>
                <a:ea typeface="Microsoft YaHei" panose="020B0503020204020204" pitchFamily="34" charset="-122"/>
              </a:rPr>
              <a:t>的矩阵。</a:t>
            </a:r>
            <a:endParaRPr lang="en-US"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61C5A811-FEDB-2184-DDEB-B33727C69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098" y="3155339"/>
            <a:ext cx="8553803" cy="2520000"/>
          </a:xfrm>
          <a:prstGeom prst="rect">
            <a:avLst/>
          </a:prstGeom>
        </p:spPr>
      </p:pic>
    </p:spTree>
    <p:extLst>
      <p:ext uri="{BB962C8B-B14F-4D97-AF65-F5344CB8AC3E}">
        <p14:creationId xmlns:p14="http://schemas.microsoft.com/office/powerpoint/2010/main" val="33516039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57</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去中心化架构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1435136"/>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Scatter</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主节点将数据进行划分并散布至其他指定的节点。</a:t>
            </a:r>
            <a:r>
              <a:rPr lang="en-US" altLang="zh-CN" sz="2400" dirty="0">
                <a:latin typeface="Microsoft YaHei" panose="020B0503020204020204" pitchFamily="34" charset="-122"/>
                <a:ea typeface="Microsoft YaHei" panose="020B0503020204020204" pitchFamily="34" charset="-122"/>
              </a:rPr>
              <a:t>Scatter </a:t>
            </a:r>
            <a:r>
              <a:rPr lang="zh-CN" altLang="en-US" sz="2400" dirty="0">
                <a:latin typeface="Microsoft YaHei" panose="020B0503020204020204" pitchFamily="34" charset="-122"/>
                <a:ea typeface="Microsoft YaHei" panose="020B0503020204020204" pitchFamily="34" charset="-122"/>
              </a:rPr>
              <a:t>与</a:t>
            </a:r>
            <a:r>
              <a:rPr lang="en-US" altLang="zh-CN" sz="2400" dirty="0">
                <a:latin typeface="Microsoft YaHei" panose="020B0503020204020204" pitchFamily="34" charset="-122"/>
                <a:ea typeface="Microsoft YaHei" panose="020B0503020204020204" pitchFamily="34" charset="-122"/>
              </a:rPr>
              <a:t>Broadcast </a:t>
            </a:r>
            <a:r>
              <a:rPr lang="zh-CN" altLang="en-US" sz="2400" dirty="0">
                <a:latin typeface="Microsoft YaHei" panose="020B0503020204020204" pitchFamily="34" charset="-122"/>
                <a:ea typeface="Microsoft YaHei" panose="020B0503020204020204" pitchFamily="34" charset="-122"/>
              </a:rPr>
              <a:t>非常相似，不同的是，</a:t>
            </a:r>
            <a:r>
              <a:rPr lang="en-US" altLang="zh-CN" sz="2400" dirty="0">
                <a:latin typeface="Microsoft YaHei" panose="020B0503020204020204" pitchFamily="34" charset="-122"/>
                <a:ea typeface="Microsoft YaHei" panose="020B0503020204020204" pitchFamily="34" charset="-122"/>
              </a:rPr>
              <a:t>Scatter </a:t>
            </a:r>
            <a:r>
              <a:rPr lang="zh-CN" altLang="en-US" sz="2400" dirty="0">
                <a:latin typeface="Microsoft YaHei" panose="020B0503020204020204" pitchFamily="34" charset="-122"/>
                <a:ea typeface="Microsoft YaHei" panose="020B0503020204020204" pitchFamily="34" charset="-122"/>
              </a:rPr>
              <a:t>是将数据的不同部分，按需发送给所有的进程。如图</a:t>
            </a:r>
            <a:r>
              <a:rPr lang="en-US" altLang="zh-CN" sz="2400" dirty="0">
                <a:latin typeface="Microsoft YaHei" panose="020B0503020204020204" pitchFamily="34" charset="-122"/>
                <a:ea typeface="Microsoft YaHei" panose="020B0503020204020204" pitchFamily="34" charset="-122"/>
              </a:rPr>
              <a:t>4.22 </a:t>
            </a:r>
            <a:r>
              <a:rPr lang="zh-CN" altLang="en-US" sz="2400" dirty="0">
                <a:latin typeface="Microsoft YaHei" panose="020B0503020204020204" pitchFamily="34" charset="-122"/>
                <a:ea typeface="Microsoft YaHei" panose="020B0503020204020204" pitchFamily="34" charset="-122"/>
              </a:rPr>
              <a:t>所示，计算设备</a:t>
            </a:r>
            <a:r>
              <a:rPr lang="en-US" altLang="zh-CN" sz="2400" dirty="0">
                <a:latin typeface="Microsoft YaHei" panose="020B0503020204020204" pitchFamily="34" charset="-122"/>
                <a:ea typeface="Microsoft YaHei" panose="020B0503020204020204" pitchFamily="34" charset="-122"/>
              </a:rPr>
              <a:t>1 </a:t>
            </a:r>
            <a:r>
              <a:rPr lang="zh-CN" altLang="en-US" sz="2400" dirty="0">
                <a:latin typeface="Microsoft YaHei" panose="020B0503020204020204" pitchFamily="34" charset="-122"/>
                <a:ea typeface="Microsoft YaHei" panose="020B0503020204020204" pitchFamily="34" charset="-122"/>
              </a:rPr>
              <a:t>将大小为</a:t>
            </a:r>
            <a:r>
              <a:rPr lang="en-US" altLang="zh-CN" sz="2400" dirty="0">
                <a:latin typeface="Microsoft YaHei" panose="020B0503020204020204" pitchFamily="34" charset="-122"/>
                <a:ea typeface="Microsoft YaHei" panose="020B0503020204020204" pitchFamily="34" charset="-122"/>
              </a:rPr>
              <a:t>1 × N </a:t>
            </a:r>
            <a:r>
              <a:rPr lang="zh-CN" altLang="en-US" sz="2400" dirty="0">
                <a:latin typeface="Microsoft YaHei" panose="020B0503020204020204" pitchFamily="34" charset="-122"/>
                <a:ea typeface="Microsoft YaHei" panose="020B0503020204020204" pitchFamily="34" charset="-122"/>
              </a:rPr>
              <a:t>的张量分为</a:t>
            </a:r>
            <a:r>
              <a:rPr lang="en-US" altLang="zh-CN" sz="2400" dirty="0">
                <a:latin typeface="Microsoft YaHei" panose="020B0503020204020204" pitchFamily="34" charset="-122"/>
                <a:ea typeface="Microsoft YaHei" panose="020B0503020204020204" pitchFamily="34" charset="-122"/>
              </a:rPr>
              <a:t>4 </a:t>
            </a:r>
            <a:r>
              <a:rPr lang="zh-CN" altLang="en-US" sz="2400" dirty="0">
                <a:latin typeface="Microsoft YaHei" panose="020B0503020204020204" pitchFamily="34" charset="-122"/>
                <a:ea typeface="Microsoft YaHei" panose="020B0503020204020204" pitchFamily="34" charset="-122"/>
              </a:rPr>
              <a:t>份后发送到不同节点。</a:t>
            </a:r>
            <a:endParaRPr lang="en-US" sz="2400" dirty="0">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F2BFF654-C315-EFB3-CBD8-EB2CD1A69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411" y="2978236"/>
            <a:ext cx="8641177" cy="2545741"/>
          </a:xfrm>
          <a:prstGeom prst="rect">
            <a:avLst/>
          </a:prstGeom>
        </p:spPr>
      </p:pic>
    </p:spTree>
    <p:extLst>
      <p:ext uri="{BB962C8B-B14F-4D97-AF65-F5344CB8AC3E}">
        <p14:creationId xmlns:p14="http://schemas.microsoft.com/office/powerpoint/2010/main" val="2351139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58</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去中心化架构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1896801"/>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Reduce</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是一系列简单运算操作的统称，将不同节点上的计算结果进行聚合（</a:t>
            </a:r>
            <a:r>
              <a:rPr lang="en-US" altLang="zh-CN" sz="2400" dirty="0">
                <a:latin typeface="Microsoft YaHei" panose="020B0503020204020204" pitchFamily="34" charset="-122"/>
                <a:ea typeface="Microsoft YaHei" panose="020B0503020204020204" pitchFamily="34" charset="-122"/>
              </a:rPr>
              <a:t>Aggregation</a:t>
            </a:r>
            <a:r>
              <a:rPr lang="zh-CN" altLang="en-US" sz="2400" dirty="0">
                <a:latin typeface="Microsoft YaHei" panose="020B0503020204020204" pitchFamily="34" charset="-122"/>
                <a:ea typeface="Microsoft YaHei" panose="020B0503020204020204" pitchFamily="34" charset="-122"/>
              </a:rPr>
              <a:t>），可以细分为</a:t>
            </a:r>
            <a:r>
              <a:rPr lang="en-US" altLang="zh-CN" sz="2400" dirty="0">
                <a:latin typeface="Microsoft YaHei" panose="020B0503020204020204" pitchFamily="34" charset="-122"/>
                <a:ea typeface="Microsoft YaHei" panose="020B0503020204020204" pitchFamily="34" charset="-122"/>
              </a:rPr>
              <a:t>SUM</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MIN</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MAX</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PROD</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LOR </a:t>
            </a:r>
            <a:r>
              <a:rPr lang="zh-CN" altLang="en-US" sz="2400" dirty="0">
                <a:latin typeface="Microsoft YaHei" panose="020B0503020204020204" pitchFamily="34" charset="-122"/>
                <a:ea typeface="Microsoft YaHei" panose="020B0503020204020204" pitchFamily="34" charset="-122"/>
              </a:rPr>
              <a:t>等类型的归约操作。如图</a:t>
            </a:r>
            <a:r>
              <a:rPr lang="en-US" altLang="zh-CN" sz="2400" dirty="0">
                <a:latin typeface="Microsoft YaHei" panose="020B0503020204020204" pitchFamily="34" charset="-122"/>
                <a:ea typeface="Microsoft YaHei" panose="020B0503020204020204" pitchFamily="34" charset="-122"/>
              </a:rPr>
              <a:t>4.23 </a:t>
            </a:r>
            <a:r>
              <a:rPr lang="zh-CN" altLang="en-US" sz="2400" dirty="0">
                <a:latin typeface="Microsoft YaHei" panose="020B0503020204020204" pitchFamily="34" charset="-122"/>
                <a:ea typeface="Microsoft YaHei" panose="020B0503020204020204" pitchFamily="34" charset="-122"/>
              </a:rPr>
              <a:t>所示，</a:t>
            </a:r>
            <a:r>
              <a:rPr lang="en-US" altLang="zh-CN" sz="2400" dirty="0" err="1">
                <a:latin typeface="Microsoft YaHei" panose="020B0503020204020204" pitchFamily="34" charset="-122"/>
                <a:ea typeface="Microsoft YaHei" panose="020B0503020204020204" pitchFamily="34" charset="-122"/>
              </a:rPr>
              <a:t>ReduceSum</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操作将所有计算设备上的数据汇聚到计算设备</a:t>
            </a:r>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，并执行求和操作。</a:t>
            </a:r>
            <a:endParaRPr lang="en-US"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C79D28FA-BFE9-37E6-EA7A-B0044A5FB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098" y="3429000"/>
            <a:ext cx="8553803" cy="2520000"/>
          </a:xfrm>
          <a:prstGeom prst="rect">
            <a:avLst/>
          </a:prstGeom>
        </p:spPr>
      </p:pic>
    </p:spTree>
    <p:extLst>
      <p:ext uri="{BB962C8B-B14F-4D97-AF65-F5344CB8AC3E}">
        <p14:creationId xmlns:p14="http://schemas.microsoft.com/office/powerpoint/2010/main" val="3546200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59</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去中心化架构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1896801"/>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All Reduce</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在所有的节点上都应用同样的</a:t>
            </a:r>
            <a:r>
              <a:rPr lang="en-US" altLang="zh-CN" sz="2400" dirty="0">
                <a:latin typeface="Microsoft YaHei" panose="020B0503020204020204" pitchFamily="34" charset="-122"/>
                <a:ea typeface="Microsoft YaHei" panose="020B0503020204020204" pitchFamily="34" charset="-122"/>
              </a:rPr>
              <a:t>Reduce </a:t>
            </a:r>
            <a:r>
              <a:rPr lang="zh-CN" altLang="en-US" sz="2400" dirty="0">
                <a:latin typeface="Microsoft YaHei" panose="020B0503020204020204" pitchFamily="34" charset="-122"/>
                <a:ea typeface="Microsoft YaHei" panose="020B0503020204020204" pitchFamily="34" charset="-122"/>
              </a:rPr>
              <a:t>操作。同样可以细分为</a:t>
            </a:r>
            <a:r>
              <a:rPr lang="en-US" altLang="zh-CN" sz="2400" dirty="0">
                <a:latin typeface="Microsoft YaHei" panose="020B0503020204020204" pitchFamily="34" charset="-122"/>
                <a:ea typeface="Microsoft YaHei" panose="020B0503020204020204" pitchFamily="34" charset="-122"/>
              </a:rPr>
              <a:t>SUM</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MIN</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MAX</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PROD</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LOR </a:t>
            </a:r>
            <a:r>
              <a:rPr lang="zh-CN" altLang="en-US" sz="2400" dirty="0">
                <a:latin typeface="Microsoft YaHei" panose="020B0503020204020204" pitchFamily="34" charset="-122"/>
                <a:ea typeface="Microsoft YaHei" panose="020B0503020204020204" pitchFamily="34" charset="-122"/>
              </a:rPr>
              <a:t>等类型的归约操作。</a:t>
            </a:r>
            <a:r>
              <a:rPr lang="en-US" altLang="zh-CN" sz="2400" dirty="0">
                <a:latin typeface="Microsoft YaHei" panose="020B0503020204020204" pitchFamily="34" charset="-122"/>
                <a:ea typeface="Microsoft YaHei" panose="020B0503020204020204" pitchFamily="34" charset="-122"/>
              </a:rPr>
              <a:t>All Reduce </a:t>
            </a:r>
            <a:r>
              <a:rPr lang="zh-CN" altLang="en-US" sz="2400" dirty="0">
                <a:latin typeface="Microsoft YaHei" panose="020B0503020204020204" pitchFamily="34" charset="-122"/>
                <a:ea typeface="Microsoft YaHei" panose="020B0503020204020204" pitchFamily="34" charset="-122"/>
              </a:rPr>
              <a:t>操作可通过单节点上的“</a:t>
            </a:r>
            <a:r>
              <a:rPr lang="en-US" altLang="zh-CN" sz="2400" dirty="0">
                <a:latin typeface="Microsoft YaHei" panose="020B0503020204020204" pitchFamily="34" charset="-122"/>
                <a:ea typeface="Microsoft YaHei" panose="020B0503020204020204" pitchFamily="34" charset="-122"/>
              </a:rPr>
              <a:t>Reduce + Broadcast”</a:t>
            </a:r>
            <a:r>
              <a:rPr lang="zh-CN" altLang="en-US" sz="2400" dirty="0">
                <a:latin typeface="Microsoft YaHei" panose="020B0503020204020204" pitchFamily="34" charset="-122"/>
                <a:ea typeface="Microsoft YaHei" panose="020B0503020204020204" pitchFamily="34" charset="-122"/>
              </a:rPr>
              <a:t>操作完成。如图</a:t>
            </a:r>
            <a:r>
              <a:rPr lang="en-US" altLang="zh-CN" sz="2400" dirty="0">
                <a:latin typeface="Microsoft YaHei" panose="020B0503020204020204" pitchFamily="34" charset="-122"/>
                <a:ea typeface="Microsoft YaHei" panose="020B0503020204020204" pitchFamily="34" charset="-122"/>
              </a:rPr>
              <a:t>4.24 </a:t>
            </a:r>
            <a:r>
              <a:rPr lang="zh-CN" altLang="en-US" sz="2400" dirty="0">
                <a:latin typeface="Microsoft YaHei" panose="020B0503020204020204" pitchFamily="34" charset="-122"/>
                <a:ea typeface="Microsoft YaHei" panose="020B0503020204020204" pitchFamily="34" charset="-122"/>
              </a:rPr>
              <a:t>所示，</a:t>
            </a:r>
            <a:r>
              <a:rPr lang="en-US" altLang="zh-CN" sz="2400" dirty="0">
                <a:latin typeface="Microsoft YaHei" panose="020B0503020204020204" pitchFamily="34" charset="-122"/>
                <a:ea typeface="Microsoft YaHei" panose="020B0503020204020204" pitchFamily="34" charset="-122"/>
              </a:rPr>
              <a:t>All Reduce Sum </a:t>
            </a:r>
            <a:r>
              <a:rPr lang="zh-CN" altLang="en-US" sz="2400" dirty="0">
                <a:latin typeface="Microsoft YaHei" panose="020B0503020204020204" pitchFamily="34" charset="-122"/>
                <a:ea typeface="Microsoft YaHei" panose="020B0503020204020204" pitchFamily="34" charset="-122"/>
              </a:rPr>
              <a:t>操作将所有计算设备上的数据汇聚到各个计算设备中，并执行求和操作。</a:t>
            </a:r>
            <a:endParaRPr lang="en-US" sz="2400" dirty="0">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6E62E635-C395-792F-6463-5EF1DFA21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098" y="3540924"/>
            <a:ext cx="8553803" cy="2520000"/>
          </a:xfrm>
          <a:prstGeom prst="rect">
            <a:avLst/>
          </a:prstGeom>
        </p:spPr>
      </p:pic>
    </p:spTree>
    <p:extLst>
      <p:ext uri="{BB962C8B-B14F-4D97-AF65-F5344CB8AC3E}">
        <p14:creationId xmlns:p14="http://schemas.microsoft.com/office/powerpoint/2010/main" val="2255386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405123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由于同一个服务器内部的</a:t>
            </a:r>
            <a:r>
              <a:rPr lang="zh-CN" altLang="en-US" sz="2400" dirty="0">
                <a:solidFill>
                  <a:srgbClr val="0070C0"/>
                </a:solidFill>
                <a:latin typeface="Microsoft YaHei" panose="020B0503020204020204" pitchFamily="34" charset="-122"/>
                <a:ea typeface="Microsoft YaHei" panose="020B0503020204020204" pitchFamily="34" charset="-122"/>
              </a:rPr>
              <a:t>多个计算设备之间内存也可能并不共享</a:t>
            </a:r>
            <a:r>
              <a:rPr lang="zh-CN" altLang="en-US" sz="2400" dirty="0">
                <a:latin typeface="Microsoft YaHei" panose="020B0503020204020204" pitchFamily="34" charset="-122"/>
                <a:ea typeface="Microsoft YaHei" panose="020B0503020204020204" pitchFamily="34" charset="-122"/>
              </a:rPr>
              <a:t>，因此无论这些计算设备是否处于一个服务器还是多个服务器中，其系统架构</a:t>
            </a:r>
            <a:r>
              <a:rPr lang="zh-CN" altLang="en-US" sz="2400" dirty="0">
                <a:solidFill>
                  <a:srgbClr val="0070C0"/>
                </a:solidFill>
                <a:latin typeface="Microsoft YaHei" panose="020B0503020204020204" pitchFamily="34" charset="-122"/>
                <a:ea typeface="Microsoft YaHei" panose="020B0503020204020204" pitchFamily="34" charset="-122"/>
              </a:rPr>
              <a:t>都属于分布式系统</a:t>
            </a:r>
            <a:r>
              <a:rPr lang="zh-CN" altLang="en-US" sz="2400" dirty="0">
                <a:latin typeface="Microsoft YaHei" panose="020B0503020204020204" pitchFamily="34" charset="-122"/>
                <a:ea typeface="Microsoft YaHei" panose="020B0503020204020204" pitchFamily="34" charset="-122"/>
              </a:rPr>
              <a:t>范畴。</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一个模型训练任务往往会有大量的训练样本作为输入，可以利用一个计算设备完成，也可以将整个模型的训练任务拆分成子任务，分发给不同的计算设备，实现并行计算。</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此后，还需要对每个计算设备的输出进行合并，最终得到与单个计算设备等价的计算结果。由于每个计算设备只需要负责子任务，并且多个计算设备可以并行执行，因此其可以更快速地完成整体计算，并最终实现对整个计算过程的加速。</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分布式训练概述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3109466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60</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去中心化架构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973472"/>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Gather</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将多个节点上的数据收集到单个节点上，</a:t>
            </a:r>
            <a:r>
              <a:rPr lang="en-US" altLang="zh-CN" sz="2400" dirty="0">
                <a:latin typeface="Microsoft YaHei" panose="020B0503020204020204" pitchFamily="34" charset="-122"/>
                <a:ea typeface="Microsoft YaHei" panose="020B0503020204020204" pitchFamily="34" charset="-122"/>
              </a:rPr>
              <a:t>Gather </a:t>
            </a:r>
            <a:r>
              <a:rPr lang="zh-CN" altLang="en-US" sz="2400" dirty="0">
                <a:latin typeface="Microsoft YaHei" panose="020B0503020204020204" pitchFamily="34" charset="-122"/>
                <a:ea typeface="Microsoft YaHei" panose="020B0503020204020204" pitchFamily="34" charset="-122"/>
              </a:rPr>
              <a:t>可以理解为反向的</a:t>
            </a:r>
            <a:r>
              <a:rPr lang="en-US" altLang="zh-CN" sz="2400" dirty="0">
                <a:latin typeface="Microsoft YaHei" panose="020B0503020204020204" pitchFamily="34" charset="-122"/>
                <a:ea typeface="Microsoft YaHei" panose="020B0503020204020204" pitchFamily="34" charset="-122"/>
              </a:rPr>
              <a:t>Scatter</a:t>
            </a:r>
            <a:r>
              <a:rPr lang="zh-CN" altLang="en-US" sz="2400" dirty="0">
                <a:latin typeface="Microsoft YaHei" panose="020B0503020204020204" pitchFamily="34" charset="-122"/>
                <a:ea typeface="Microsoft YaHei" panose="020B0503020204020204" pitchFamily="34" charset="-122"/>
              </a:rPr>
              <a:t>。如图</a:t>
            </a:r>
            <a:r>
              <a:rPr lang="en-US" altLang="zh-CN" sz="2400" dirty="0">
                <a:latin typeface="Microsoft YaHei" panose="020B0503020204020204" pitchFamily="34" charset="-122"/>
                <a:ea typeface="Microsoft YaHei" panose="020B0503020204020204" pitchFamily="34" charset="-122"/>
              </a:rPr>
              <a:t>4.25 </a:t>
            </a:r>
            <a:r>
              <a:rPr lang="zh-CN" altLang="en-US" sz="2400" dirty="0">
                <a:latin typeface="Microsoft YaHei" panose="020B0503020204020204" pitchFamily="34" charset="-122"/>
                <a:ea typeface="Microsoft YaHei" panose="020B0503020204020204" pitchFamily="34" charset="-122"/>
              </a:rPr>
              <a:t>所示，</a:t>
            </a:r>
            <a:r>
              <a:rPr lang="en-US" altLang="zh-CN" sz="2400" dirty="0">
                <a:latin typeface="Microsoft YaHei" panose="020B0503020204020204" pitchFamily="34" charset="-122"/>
                <a:ea typeface="Microsoft YaHei" panose="020B0503020204020204" pitchFamily="34" charset="-122"/>
              </a:rPr>
              <a:t>Gather </a:t>
            </a:r>
            <a:r>
              <a:rPr lang="zh-CN" altLang="en-US" sz="2400" dirty="0">
                <a:latin typeface="Microsoft YaHei" panose="020B0503020204020204" pitchFamily="34" charset="-122"/>
                <a:ea typeface="Microsoft YaHei" panose="020B0503020204020204" pitchFamily="34" charset="-122"/>
              </a:rPr>
              <a:t>操作将所有计算设备上的数据收集到计算设备</a:t>
            </a:r>
            <a:r>
              <a:rPr lang="en-US" altLang="zh-CN" sz="2400" dirty="0">
                <a:latin typeface="Microsoft YaHei" panose="020B0503020204020204" pitchFamily="34" charset="-122"/>
                <a:ea typeface="Microsoft YaHei" panose="020B0503020204020204" pitchFamily="34" charset="-122"/>
              </a:rPr>
              <a:t>1 </a:t>
            </a:r>
            <a:r>
              <a:rPr lang="zh-CN" altLang="en-US" sz="2400" dirty="0">
                <a:latin typeface="Microsoft YaHei" panose="020B0503020204020204" pitchFamily="34" charset="-122"/>
                <a:ea typeface="Microsoft YaHei" panose="020B0503020204020204" pitchFamily="34" charset="-122"/>
              </a:rPr>
              <a:t>中。</a:t>
            </a:r>
            <a:endParaRPr lang="en-US"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A5D2ECE9-9E64-B60A-869A-27228972C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098" y="2924507"/>
            <a:ext cx="8553803" cy="2520000"/>
          </a:xfrm>
          <a:prstGeom prst="rect">
            <a:avLst/>
          </a:prstGeom>
        </p:spPr>
      </p:pic>
    </p:spTree>
    <p:extLst>
      <p:ext uri="{BB962C8B-B14F-4D97-AF65-F5344CB8AC3E}">
        <p14:creationId xmlns:p14="http://schemas.microsoft.com/office/powerpoint/2010/main" val="34679063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61</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去中心化架构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1435136"/>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All Gather</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每个节点都收集所有其他节点上的数据，</a:t>
            </a:r>
            <a:r>
              <a:rPr lang="en-US" altLang="zh-CN" sz="2400" dirty="0">
                <a:latin typeface="Microsoft YaHei" panose="020B0503020204020204" pitchFamily="34" charset="-122"/>
                <a:ea typeface="Microsoft YaHei" panose="020B0503020204020204" pitchFamily="34" charset="-122"/>
              </a:rPr>
              <a:t>All Gather </a:t>
            </a:r>
            <a:r>
              <a:rPr lang="zh-CN" altLang="en-US" sz="2400" dirty="0">
                <a:latin typeface="Microsoft YaHei" panose="020B0503020204020204" pitchFamily="34" charset="-122"/>
                <a:ea typeface="Microsoft YaHei" panose="020B0503020204020204" pitchFamily="34" charset="-122"/>
              </a:rPr>
              <a:t>相当于一个</a:t>
            </a:r>
            <a:r>
              <a:rPr lang="en-US" altLang="zh-CN" sz="2400" dirty="0">
                <a:latin typeface="Microsoft YaHei" panose="020B0503020204020204" pitchFamily="34" charset="-122"/>
                <a:ea typeface="Microsoft YaHei" panose="020B0503020204020204" pitchFamily="34" charset="-122"/>
              </a:rPr>
              <a:t>Gather</a:t>
            </a:r>
            <a:r>
              <a:rPr lang="zh-CN" altLang="en-US" sz="2400" dirty="0">
                <a:latin typeface="Microsoft YaHei" panose="020B0503020204020204" pitchFamily="34" charset="-122"/>
                <a:ea typeface="Microsoft YaHei" panose="020B0503020204020204" pitchFamily="34" charset="-122"/>
              </a:rPr>
              <a:t>操作之后跟着一个</a:t>
            </a:r>
            <a:r>
              <a:rPr lang="en-US" altLang="zh-CN" sz="2400" dirty="0">
                <a:latin typeface="Microsoft YaHei" panose="020B0503020204020204" pitchFamily="34" charset="-122"/>
                <a:ea typeface="Microsoft YaHei" panose="020B0503020204020204" pitchFamily="34" charset="-122"/>
              </a:rPr>
              <a:t>Broadcast </a:t>
            </a:r>
            <a:r>
              <a:rPr lang="zh-CN" altLang="en-US" sz="2400" dirty="0">
                <a:latin typeface="Microsoft YaHei" panose="020B0503020204020204" pitchFamily="34" charset="-122"/>
                <a:ea typeface="Microsoft YaHei" panose="020B0503020204020204" pitchFamily="34" charset="-122"/>
              </a:rPr>
              <a:t>操作。如图</a:t>
            </a:r>
            <a:r>
              <a:rPr lang="en-US" altLang="zh-CN" sz="2400" dirty="0">
                <a:latin typeface="Microsoft YaHei" panose="020B0503020204020204" pitchFamily="34" charset="-122"/>
                <a:ea typeface="Microsoft YaHei" panose="020B0503020204020204" pitchFamily="34" charset="-122"/>
              </a:rPr>
              <a:t>4.25 </a:t>
            </a:r>
            <a:r>
              <a:rPr lang="zh-CN" altLang="en-US" sz="2400" dirty="0">
                <a:latin typeface="Microsoft YaHei" panose="020B0503020204020204" pitchFamily="34" charset="-122"/>
                <a:ea typeface="Microsoft YaHei" panose="020B0503020204020204" pitchFamily="34" charset="-122"/>
              </a:rPr>
              <a:t>所示，</a:t>
            </a:r>
            <a:r>
              <a:rPr lang="en-US" altLang="zh-CN" sz="2400" dirty="0">
                <a:latin typeface="Microsoft YaHei" panose="020B0503020204020204" pitchFamily="34" charset="-122"/>
                <a:ea typeface="Microsoft YaHei" panose="020B0503020204020204" pitchFamily="34" charset="-122"/>
              </a:rPr>
              <a:t>All Gather </a:t>
            </a:r>
            <a:r>
              <a:rPr lang="zh-CN" altLang="en-US" sz="2400" dirty="0">
                <a:latin typeface="Microsoft YaHei" panose="020B0503020204020204" pitchFamily="34" charset="-122"/>
                <a:ea typeface="Microsoft YaHei" panose="020B0503020204020204" pitchFamily="34" charset="-122"/>
              </a:rPr>
              <a:t>操作将所有计算设备上的数据收集到每个计算设备中。</a:t>
            </a:r>
            <a:endParaRPr lang="en-US" sz="2400" dirty="0">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1652F296-47F1-DDD9-AA4A-C0982631B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098" y="3028342"/>
            <a:ext cx="8553803" cy="2520000"/>
          </a:xfrm>
          <a:prstGeom prst="rect">
            <a:avLst/>
          </a:prstGeom>
        </p:spPr>
      </p:pic>
    </p:spTree>
    <p:extLst>
      <p:ext uri="{BB962C8B-B14F-4D97-AF65-F5344CB8AC3E}">
        <p14:creationId xmlns:p14="http://schemas.microsoft.com/office/powerpoint/2010/main" val="9553514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62</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去中心化架构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1896801"/>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Reduce Scatter</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将每个节点中的张量切分为多个块，每个块分配给不同的节点。接收到的块会在每个节点上进行特定的操作，例如求和、取平均值等。如图</a:t>
            </a:r>
            <a:r>
              <a:rPr lang="en-US" altLang="zh-CN" sz="2400" dirty="0">
                <a:latin typeface="Microsoft YaHei" panose="020B0503020204020204" pitchFamily="34" charset="-122"/>
                <a:ea typeface="Microsoft YaHei" panose="020B0503020204020204" pitchFamily="34" charset="-122"/>
              </a:rPr>
              <a:t>4.27 </a:t>
            </a:r>
            <a:r>
              <a:rPr lang="zh-CN" altLang="en-US" sz="2400" dirty="0">
                <a:latin typeface="Microsoft YaHei" panose="020B0503020204020204" pitchFamily="34" charset="-122"/>
                <a:ea typeface="Microsoft YaHei" panose="020B0503020204020204" pitchFamily="34" charset="-122"/>
              </a:rPr>
              <a:t>所示，每个计算设备都将其中的张量切分为</a:t>
            </a:r>
            <a:r>
              <a:rPr lang="en-US" altLang="zh-CN" sz="2400" dirty="0">
                <a:latin typeface="Microsoft YaHei" panose="020B0503020204020204" pitchFamily="34" charset="-122"/>
                <a:ea typeface="Microsoft YaHei" panose="020B0503020204020204" pitchFamily="34" charset="-122"/>
              </a:rPr>
              <a:t>4 </a:t>
            </a:r>
            <a:r>
              <a:rPr lang="zh-CN" altLang="en-US" sz="2400" dirty="0">
                <a:latin typeface="Microsoft YaHei" panose="020B0503020204020204" pitchFamily="34" charset="-122"/>
                <a:ea typeface="Microsoft YaHei" panose="020B0503020204020204" pitchFamily="34" charset="-122"/>
              </a:rPr>
              <a:t>块，并分发到</a:t>
            </a:r>
            <a:r>
              <a:rPr lang="en-US" altLang="zh-CN" sz="2400" dirty="0">
                <a:latin typeface="Microsoft YaHei" panose="020B0503020204020204" pitchFamily="34" charset="-122"/>
                <a:ea typeface="Microsoft YaHei" panose="020B0503020204020204" pitchFamily="34" charset="-122"/>
              </a:rPr>
              <a:t>4 </a:t>
            </a:r>
            <a:r>
              <a:rPr lang="zh-CN" altLang="en-US" sz="2400" dirty="0">
                <a:latin typeface="Microsoft YaHei" panose="020B0503020204020204" pitchFamily="34" charset="-122"/>
                <a:ea typeface="Microsoft YaHei" panose="020B0503020204020204" pitchFamily="34" charset="-122"/>
              </a:rPr>
              <a:t>个不同的计算设备中，每个计算设备分别对接收到的分块进行特定操作。</a:t>
            </a:r>
            <a:endParaRPr lang="en-US"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DBCFBA22-C88E-9A84-7E8F-81D2828B5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098" y="3429000"/>
            <a:ext cx="8553803" cy="2520000"/>
          </a:xfrm>
          <a:prstGeom prst="rect">
            <a:avLst/>
          </a:prstGeom>
        </p:spPr>
      </p:pic>
    </p:spTree>
    <p:extLst>
      <p:ext uri="{BB962C8B-B14F-4D97-AF65-F5344CB8AC3E}">
        <p14:creationId xmlns:p14="http://schemas.microsoft.com/office/powerpoint/2010/main" val="20226974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63</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去中心化架构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1435136"/>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All to All</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将每个节点的张量切分为多个块，每个块分别发送给不同的节点。如图</a:t>
            </a:r>
            <a:r>
              <a:rPr lang="en-US" altLang="zh-CN" sz="2400" dirty="0">
                <a:latin typeface="Microsoft YaHei" panose="020B0503020204020204" pitchFamily="34" charset="-122"/>
                <a:ea typeface="Microsoft YaHei" panose="020B0503020204020204" pitchFamily="34" charset="-122"/>
              </a:rPr>
              <a:t>4.28</a:t>
            </a:r>
            <a:r>
              <a:rPr lang="zh-CN" altLang="en-US" sz="2400" dirty="0">
                <a:latin typeface="Microsoft YaHei" panose="020B0503020204020204" pitchFamily="34" charset="-122"/>
                <a:ea typeface="Microsoft YaHei" panose="020B0503020204020204" pitchFamily="34" charset="-122"/>
              </a:rPr>
              <a:t>所示，每个计算设备都将其中的张量切分为</a:t>
            </a:r>
            <a:r>
              <a:rPr lang="en-US" altLang="zh-CN" sz="2400" dirty="0">
                <a:latin typeface="Microsoft YaHei" panose="020B0503020204020204" pitchFamily="34" charset="-122"/>
                <a:ea typeface="Microsoft YaHei" panose="020B0503020204020204" pitchFamily="34" charset="-122"/>
              </a:rPr>
              <a:t>4 </a:t>
            </a:r>
            <a:r>
              <a:rPr lang="zh-CN" altLang="en-US" sz="2400" dirty="0">
                <a:latin typeface="Microsoft YaHei" panose="020B0503020204020204" pitchFamily="34" charset="-122"/>
                <a:ea typeface="Microsoft YaHei" panose="020B0503020204020204" pitchFamily="34" charset="-122"/>
              </a:rPr>
              <a:t>块，并分发到</a:t>
            </a:r>
            <a:r>
              <a:rPr lang="en-US" altLang="zh-CN" sz="2400" dirty="0">
                <a:latin typeface="Microsoft YaHei" panose="020B0503020204020204" pitchFamily="34" charset="-122"/>
                <a:ea typeface="Microsoft YaHei" panose="020B0503020204020204" pitchFamily="34" charset="-122"/>
              </a:rPr>
              <a:t>4 </a:t>
            </a:r>
            <a:r>
              <a:rPr lang="zh-CN" altLang="en-US" sz="2400" dirty="0">
                <a:latin typeface="Microsoft YaHei" panose="020B0503020204020204" pitchFamily="34" charset="-122"/>
                <a:ea typeface="Microsoft YaHei" panose="020B0503020204020204" pitchFamily="34" charset="-122"/>
              </a:rPr>
              <a:t>个不同的计算设备中。</a:t>
            </a:r>
            <a:endParaRPr lang="en-US" sz="2400" dirty="0">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4C5EF3FB-5743-5DC4-F08B-994D71216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098" y="2840451"/>
            <a:ext cx="8553803" cy="2520000"/>
          </a:xfrm>
          <a:prstGeom prst="rect">
            <a:avLst/>
          </a:prstGeom>
        </p:spPr>
      </p:pic>
    </p:spTree>
    <p:extLst>
      <p:ext uri="{BB962C8B-B14F-4D97-AF65-F5344CB8AC3E}">
        <p14:creationId xmlns:p14="http://schemas.microsoft.com/office/powerpoint/2010/main" val="1296840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64</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去中心化架构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分布式集群中网络硬件多种多样，包括以太网、</a:t>
            </a:r>
            <a:r>
              <a:rPr lang="en-US" altLang="zh-CN" sz="2400" dirty="0">
                <a:latin typeface="Microsoft YaHei" panose="020B0503020204020204" pitchFamily="34" charset="-122"/>
                <a:ea typeface="Microsoft YaHei" panose="020B0503020204020204" pitchFamily="34" charset="-122"/>
              </a:rPr>
              <a:t>InfiniBand </a:t>
            </a:r>
            <a:r>
              <a:rPr lang="zh-CN" altLang="en-US" sz="2400" dirty="0">
                <a:latin typeface="Microsoft YaHei" panose="020B0503020204020204" pitchFamily="34" charset="-122"/>
                <a:ea typeface="Microsoft YaHei" panose="020B0503020204020204" pitchFamily="34" charset="-122"/>
              </a:rPr>
              <a:t>网络等。</a:t>
            </a:r>
            <a:r>
              <a:rPr lang="en-US" altLang="zh-CN" sz="2400" dirty="0" err="1">
                <a:latin typeface="Microsoft YaHei" panose="020B0503020204020204" pitchFamily="34" charset="-122"/>
                <a:ea typeface="Microsoft YaHei" panose="020B0503020204020204" pitchFamily="34" charset="-122"/>
              </a:rPr>
              <a:t>PyTorch</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等深度学习框架通常不直接操作硬件，而是使用通信库。常用的通信库包括</a:t>
            </a:r>
            <a:r>
              <a:rPr lang="en-US" altLang="zh-CN" sz="2400" dirty="0">
                <a:latin typeface="Microsoft YaHei" panose="020B0503020204020204" pitchFamily="34" charset="-122"/>
                <a:ea typeface="Microsoft YaHei" panose="020B0503020204020204" pitchFamily="34" charset="-122"/>
              </a:rPr>
              <a:t>MPI</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GLOO</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NCCL </a:t>
            </a:r>
            <a:r>
              <a:rPr lang="zh-CN" altLang="en-US" sz="2400" dirty="0">
                <a:latin typeface="Microsoft YaHei" panose="020B0503020204020204" pitchFamily="34" charset="-122"/>
                <a:ea typeface="Microsoft YaHei" panose="020B0503020204020204" pitchFamily="34" charset="-122"/>
              </a:rPr>
              <a:t>等，可以根据具体情况进行选择和配置。</a:t>
            </a:r>
            <a:endParaRPr lang="en-US"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DD7F1F22-704C-6215-6888-AC950818E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742" y="2599122"/>
            <a:ext cx="7084512" cy="4075442"/>
          </a:xfrm>
          <a:prstGeom prst="rect">
            <a:avLst/>
          </a:prstGeom>
        </p:spPr>
      </p:pic>
    </p:spTree>
    <p:extLst>
      <p:ext uri="{BB962C8B-B14F-4D97-AF65-F5344CB8AC3E}">
        <p14:creationId xmlns:p14="http://schemas.microsoft.com/office/powerpoint/2010/main" val="32282407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65</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去中心化架构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以</a:t>
            </a:r>
            <a:r>
              <a:rPr lang="en-US" altLang="zh-CN" sz="2400" dirty="0" err="1">
                <a:latin typeface="Microsoft YaHei" panose="020B0503020204020204" pitchFamily="34" charset="-122"/>
                <a:ea typeface="Microsoft YaHei" panose="020B0503020204020204" pitchFamily="34" charset="-122"/>
              </a:rPr>
              <a:t>PyTorch</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为例，介绍如何使用上述通信原语，完成多计算设备间通信。先使用“</a:t>
            </a:r>
            <a:r>
              <a:rPr lang="en-US" altLang="zh-CN" sz="2400" dirty="0" err="1">
                <a:latin typeface="Microsoft YaHei" panose="020B0503020204020204" pitchFamily="34" charset="-122"/>
                <a:ea typeface="Microsoft YaHei" panose="020B0503020204020204" pitchFamily="34" charset="-122"/>
              </a:rPr>
              <a:t>torch.distributed</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初始化分布式环境：</a:t>
            </a:r>
            <a:endParaRPr lang="en-US" sz="2400" dirty="0">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6D99081F-4C96-2D08-F165-11DD03CCB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086" y="2311695"/>
            <a:ext cx="7772400" cy="1086204"/>
          </a:xfrm>
          <a:prstGeom prst="rect">
            <a:avLst/>
          </a:prstGeom>
        </p:spPr>
      </p:pic>
      <p:pic>
        <p:nvPicPr>
          <p:cNvPr id="15" name="Picture 14">
            <a:extLst>
              <a:ext uri="{FF2B5EF4-FFF2-40B4-BE49-F238E27FC236}">
                <a16:creationId xmlns:a16="http://schemas.microsoft.com/office/drawing/2014/main" id="{364DD468-6926-CC81-7D75-E191458C2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1086" y="3397899"/>
            <a:ext cx="7772400" cy="2012388"/>
          </a:xfrm>
          <a:prstGeom prst="rect">
            <a:avLst/>
          </a:prstGeom>
        </p:spPr>
      </p:pic>
    </p:spTree>
    <p:extLst>
      <p:ext uri="{BB962C8B-B14F-4D97-AF65-F5344CB8AC3E}">
        <p14:creationId xmlns:p14="http://schemas.microsoft.com/office/powerpoint/2010/main" val="4567515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66</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去中心化架构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51180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接下来使用“</a:t>
            </a:r>
            <a:r>
              <a:rPr lang="en-US" altLang="zh-CN" sz="2400" dirty="0" err="1">
                <a:latin typeface="Microsoft YaHei" panose="020B0503020204020204" pitchFamily="34" charset="-122"/>
                <a:ea typeface="Microsoft YaHei" panose="020B0503020204020204" pitchFamily="34" charset="-122"/>
              </a:rPr>
              <a:t>torch.multiprocessing</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开启多个进程，本例中共开启了</a:t>
            </a:r>
            <a:r>
              <a:rPr lang="en-US" altLang="zh-CN" sz="2400" dirty="0">
                <a:latin typeface="Microsoft YaHei" panose="020B0503020204020204" pitchFamily="34" charset="-122"/>
                <a:ea typeface="Microsoft YaHei" panose="020B0503020204020204" pitchFamily="34" charset="-122"/>
              </a:rPr>
              <a:t>4 </a:t>
            </a:r>
            <a:r>
              <a:rPr lang="zh-CN" altLang="en-US" sz="2400" dirty="0">
                <a:latin typeface="Microsoft YaHei" panose="020B0503020204020204" pitchFamily="34" charset="-122"/>
                <a:ea typeface="Microsoft YaHei" panose="020B0503020204020204" pitchFamily="34" charset="-122"/>
              </a:rPr>
              <a:t>个进程：</a:t>
            </a:r>
            <a:endParaRPr lang="en-US"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3D62302A-70DC-88E2-A9DC-E76A61490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711" y="1684189"/>
            <a:ext cx="7772400" cy="4854723"/>
          </a:xfrm>
          <a:prstGeom prst="rect">
            <a:avLst/>
          </a:prstGeom>
        </p:spPr>
      </p:pic>
    </p:spTree>
    <p:extLst>
      <p:ext uri="{BB962C8B-B14F-4D97-AF65-F5344CB8AC3E}">
        <p14:creationId xmlns:p14="http://schemas.microsoft.com/office/powerpoint/2010/main" val="39690915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67</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去中心化架构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每个新开启的进程都会调用“</a:t>
            </a:r>
            <a:r>
              <a:rPr lang="en-US" altLang="zh-CN" sz="2400" dirty="0" err="1">
                <a:latin typeface="Microsoft YaHei" panose="020B0503020204020204" pitchFamily="34" charset="-122"/>
                <a:ea typeface="Microsoft YaHei" panose="020B0503020204020204" pitchFamily="34" charset="-122"/>
              </a:rPr>
              <a:t>init_process</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，接下来调用用户指定的函数“</a:t>
            </a:r>
            <a:r>
              <a:rPr lang="en-US" altLang="zh-CN" sz="2400" dirty="0" err="1">
                <a:latin typeface="Microsoft YaHei" panose="020B0503020204020204" pitchFamily="34" charset="-122"/>
                <a:ea typeface="Microsoft YaHei" panose="020B0503020204020204" pitchFamily="34" charset="-122"/>
              </a:rPr>
              <a:t>func</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。这里以</a:t>
            </a:r>
            <a:r>
              <a:rPr lang="en-US" altLang="zh-CN" sz="2400" dirty="0" err="1">
                <a:latin typeface="Microsoft YaHei" panose="020B0503020204020204" pitchFamily="34" charset="-122"/>
                <a:ea typeface="Microsoft YaHei" panose="020B0503020204020204" pitchFamily="34" charset="-122"/>
              </a:rPr>
              <a:t>AllReduce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为例：</a:t>
            </a:r>
            <a:endParaRPr lang="en-US" sz="2400" dirty="0">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3CDB3DB1-48DD-CA4D-DF84-7DC228A4D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28" y="2269750"/>
            <a:ext cx="7772400" cy="1532585"/>
          </a:xfrm>
          <a:prstGeom prst="rect">
            <a:avLst/>
          </a:prstGeom>
        </p:spPr>
      </p:pic>
      <p:pic>
        <p:nvPicPr>
          <p:cNvPr id="15" name="Picture 14">
            <a:extLst>
              <a:ext uri="{FF2B5EF4-FFF2-40B4-BE49-F238E27FC236}">
                <a16:creationId xmlns:a16="http://schemas.microsoft.com/office/drawing/2014/main" id="{DFAB7469-8BBB-C7BE-7C06-0954EB1D8F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5928" y="3761978"/>
            <a:ext cx="7772400" cy="2732484"/>
          </a:xfrm>
          <a:prstGeom prst="rect">
            <a:avLst/>
          </a:prstGeom>
        </p:spPr>
      </p:pic>
    </p:spTree>
    <p:extLst>
      <p:ext uri="{BB962C8B-B14F-4D97-AF65-F5344CB8AC3E}">
        <p14:creationId xmlns:p14="http://schemas.microsoft.com/office/powerpoint/2010/main" val="27111388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F6014F9C-A106-11F2-7E92-D89BFEA2D15F}"/>
              </a:ext>
            </a:extLst>
          </p:cNvPr>
          <p:cNvSpPr>
            <a:spLocks noChangeArrowheads="1"/>
          </p:cNvSpPr>
          <p:nvPr/>
        </p:nvSpPr>
        <p:spPr bwMode="auto">
          <a:xfrm>
            <a:off x="622743" y="4733782"/>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分布式训练并行策略</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分布式训练的集群架构</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68</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err="1">
                  <a:solidFill>
                    <a:srgbClr val="0070C0"/>
                  </a:solidFill>
                  <a:latin typeface="微软雅黑" panose="020B0503020204020204" pitchFamily="34" charset="-122"/>
                  <a:ea typeface="微软雅黑" panose="020B0503020204020204" pitchFamily="34" charset="-122"/>
                </a:rPr>
                <a:t>DeepSpeed</a:t>
              </a:r>
              <a:r>
                <a:rPr lang="zh-CN" altLang="en-US" sz="2000" b="1" dirty="0">
                  <a:solidFill>
                    <a:srgbClr val="0070C0"/>
                  </a:solidFill>
                  <a:latin typeface="微软雅黑" panose="020B0503020204020204" pitchFamily="34" charset="-122"/>
                  <a:ea typeface="微软雅黑" panose="020B0503020204020204" pitchFamily="34" charset="-122"/>
                </a:rPr>
                <a:t>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8552" y="5531643"/>
            <a:ext cx="3733800" cy="488950"/>
            <a:chOff x="1129" y="0"/>
            <a:chExt cx="5402789"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54077" y="5531643"/>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35378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69</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563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DeepSpeed</a:t>
            </a:r>
            <a:r>
              <a:rPr lang="zh-CN" altLang="en-US" sz="2400" b="1" dirty="0">
                <a:solidFill>
                  <a:schemeClr val="bg1"/>
                </a:solidFill>
                <a:latin typeface="微软雅黑" panose="020B0503020204020204" pitchFamily="34" charset="-122"/>
                <a:ea typeface="微软雅黑" panose="020B0503020204020204" pitchFamily="34" charset="-122"/>
              </a:rPr>
              <a:t>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4512902"/>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DeepSpeed</a:t>
            </a:r>
            <a:r>
              <a:rPr lang="en-US" altLang="zh-CN" sz="2400" dirty="0">
                <a:latin typeface="Microsoft YaHei" panose="020B0503020204020204" pitchFamily="34" charset="-122"/>
                <a:ea typeface="Microsoft YaHei" panose="020B0503020204020204" pitchFamily="34" charset="-122"/>
              </a:rPr>
              <a:t>[138] </a:t>
            </a:r>
            <a:r>
              <a:rPr lang="zh-CN" altLang="en-US" sz="2400" dirty="0">
                <a:latin typeface="Microsoft YaHei" panose="020B0503020204020204" pitchFamily="34" charset="-122"/>
                <a:ea typeface="Microsoft YaHei" panose="020B0503020204020204" pitchFamily="34" charset="-122"/>
              </a:rPr>
              <a:t>是一个由</a:t>
            </a:r>
            <a:r>
              <a:rPr lang="en-US" altLang="zh-CN" sz="2400" dirty="0">
                <a:latin typeface="Microsoft YaHei" panose="020B0503020204020204" pitchFamily="34" charset="-122"/>
                <a:ea typeface="Microsoft YaHei" panose="020B0503020204020204" pitchFamily="34" charset="-122"/>
              </a:rPr>
              <a:t>Microsoft </a:t>
            </a:r>
            <a:r>
              <a:rPr lang="zh-CN" altLang="en-US" sz="2400" dirty="0">
                <a:latin typeface="Microsoft YaHei" panose="020B0503020204020204" pitchFamily="34" charset="-122"/>
                <a:ea typeface="Microsoft YaHei" panose="020B0503020204020204" pitchFamily="34" charset="-122"/>
              </a:rPr>
              <a:t>公司开发的开源深度学习优化库，旨在提高大语言模型训练的效率和可扩展性，使研究人员和工程师能够更快地迭代和探索新的深度学习模型和算法。</a:t>
            </a:r>
            <a:r>
              <a:rPr lang="zh-CN" altLang="en-US" sz="2400" b="1" dirty="0">
                <a:solidFill>
                  <a:srgbClr val="0070C0"/>
                </a:solidFill>
                <a:latin typeface="Microsoft YaHei" panose="020B0503020204020204" pitchFamily="34" charset="-122"/>
                <a:ea typeface="Microsoft YaHei" panose="020B0503020204020204" pitchFamily="34" charset="-122"/>
              </a:rPr>
              <a:t>它采用了多种技术手段来加速训练</a:t>
            </a:r>
            <a:r>
              <a:rPr lang="zh-CN" altLang="en-US" sz="2400" dirty="0">
                <a:latin typeface="Microsoft YaHei" panose="020B0503020204020204" pitchFamily="34" charset="-122"/>
                <a:ea typeface="Microsoft YaHei" panose="020B0503020204020204" pitchFamily="34" charset="-122"/>
              </a:rPr>
              <a:t>，包括模型并行化、梯度累积、动态精度缩放、本地模式混合精度等。</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此外，</a:t>
            </a:r>
            <a:r>
              <a:rPr lang="en-US" sz="2400" b="1" dirty="0" err="1">
                <a:solidFill>
                  <a:srgbClr val="0070C0"/>
                </a:solidFill>
                <a:latin typeface="Microsoft YaHei" panose="020B0503020204020204" pitchFamily="34" charset="-122"/>
                <a:ea typeface="Microsoft YaHei" panose="020B0503020204020204" pitchFamily="34" charset="-122"/>
              </a:rPr>
              <a:t>DeepSpeed</a:t>
            </a:r>
            <a:r>
              <a:rPr lang="en-US" sz="2400" b="1" dirty="0">
                <a:solidFill>
                  <a:srgbClr val="0070C0"/>
                </a:solidFill>
                <a:latin typeface="Microsoft YaHei" panose="020B0503020204020204" pitchFamily="34" charset="-122"/>
                <a:ea typeface="Microsoft YaHei" panose="020B0503020204020204" pitchFamily="34" charset="-122"/>
              </a:rPr>
              <a:t> </a:t>
            </a:r>
            <a:r>
              <a:rPr lang="zh-CN" altLang="en-US" sz="2400" b="1" dirty="0">
                <a:solidFill>
                  <a:srgbClr val="0070C0"/>
                </a:solidFill>
                <a:latin typeface="Microsoft YaHei" panose="020B0503020204020204" pitchFamily="34" charset="-122"/>
                <a:ea typeface="Microsoft YaHei" panose="020B0503020204020204" pitchFamily="34" charset="-122"/>
              </a:rPr>
              <a:t>还提供了一些辅助工具</a:t>
            </a:r>
            <a:r>
              <a:rPr lang="zh-CN" altLang="en-US" sz="2400" dirty="0">
                <a:latin typeface="Microsoft YaHei" panose="020B0503020204020204" pitchFamily="34" charset="-122"/>
                <a:ea typeface="Microsoft YaHei" panose="020B0503020204020204" pitchFamily="34" charset="-122"/>
              </a:rPr>
              <a:t>，例如分布式训练管理、内存优化和模型压缩，以帮助开发者更好地管理和优化大规模深度学习训练任务。</a:t>
            </a:r>
            <a:r>
              <a:rPr lang="en-US" sz="2400" dirty="0" err="1">
                <a:latin typeface="Microsoft YaHei" panose="020B0503020204020204" pitchFamily="34" charset="-122"/>
                <a:ea typeface="Microsoft YaHei" panose="020B0503020204020204" pitchFamily="34" charset="-122"/>
              </a:rPr>
              <a:t>DeepSpeed</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是基于</a:t>
            </a:r>
            <a:r>
              <a:rPr lang="en-US" sz="2400" dirty="0" err="1">
                <a:latin typeface="Microsoft YaHei" panose="020B0503020204020204" pitchFamily="34" charset="-122"/>
                <a:ea typeface="Microsoft YaHei" panose="020B0503020204020204" pitchFamily="34" charset="-122"/>
              </a:rPr>
              <a:t>PyTorch</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构建的，因此将现有的</a:t>
            </a:r>
            <a:r>
              <a:rPr lang="en-US" sz="2400" dirty="0" err="1">
                <a:latin typeface="Microsoft YaHei" panose="020B0503020204020204" pitchFamily="34" charset="-122"/>
                <a:ea typeface="Microsoft YaHei" panose="020B0503020204020204" pitchFamily="34" charset="-122"/>
              </a:rPr>
              <a:t>PyTorch</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训练代码迁移到</a:t>
            </a:r>
            <a:r>
              <a:rPr lang="en-US" sz="2400" dirty="0" err="1">
                <a:latin typeface="Microsoft YaHei" panose="020B0503020204020204" pitchFamily="34" charset="-122"/>
                <a:ea typeface="Microsoft YaHei" panose="020B0503020204020204" pitchFamily="34" charset="-122"/>
              </a:rPr>
              <a:t>DeepSpeed</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上通常只需要进行简单的修改。这使得开发者可以快速利用</a:t>
            </a:r>
            <a:r>
              <a:rPr lang="en-US" sz="2400" dirty="0" err="1">
                <a:latin typeface="Microsoft YaHei" panose="020B0503020204020204" pitchFamily="34" charset="-122"/>
                <a:ea typeface="Microsoft YaHei" panose="020B0503020204020204" pitchFamily="34" charset="-122"/>
              </a:rPr>
              <a:t>DeepSpeed</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的优化功能来加速训练任务。</a:t>
            </a:r>
            <a:endParaRPr lang="en-US"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72852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235846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促使人们设计分布式训练系统的一个最重要的原因就是单个计算设备的算力已经不足以支撑模型训练。机器学习模型快速发展，从</a:t>
            </a:r>
            <a:r>
              <a:rPr lang="en-US" altLang="zh-CN" sz="2400" dirty="0">
                <a:latin typeface="Microsoft YaHei" panose="020B0503020204020204" pitchFamily="34" charset="-122"/>
                <a:ea typeface="Microsoft YaHei" panose="020B0503020204020204" pitchFamily="34" charset="-122"/>
              </a:rPr>
              <a:t>2013</a:t>
            </a:r>
            <a:r>
              <a:rPr lang="zh-CN" altLang="en-US" sz="2400" dirty="0">
                <a:latin typeface="Microsoft YaHei" panose="020B0503020204020204" pitchFamily="34" charset="-122"/>
                <a:ea typeface="Microsoft YaHei" panose="020B0503020204020204" pitchFamily="34" charset="-122"/>
              </a:rPr>
              <a:t>年</a:t>
            </a:r>
            <a:r>
              <a:rPr lang="en-US" altLang="zh-CN" sz="2400" dirty="0" err="1">
                <a:latin typeface="Microsoft YaHei" panose="020B0503020204020204" pitchFamily="34" charset="-122"/>
                <a:ea typeface="Microsoft YaHei" panose="020B0503020204020204" pitchFamily="34" charset="-122"/>
              </a:rPr>
              <a:t>AlexNet</a:t>
            </a:r>
            <a:r>
              <a:rPr lang="zh-CN" altLang="en-US" sz="2400" dirty="0">
                <a:latin typeface="Microsoft YaHei" panose="020B0503020204020204" pitchFamily="34" charset="-122"/>
                <a:ea typeface="Microsoft YaHei" panose="020B0503020204020204" pitchFamily="34" charset="-122"/>
              </a:rPr>
              <a:t>开始，到</a:t>
            </a:r>
            <a:r>
              <a:rPr lang="en-US" altLang="zh-CN" sz="2400" dirty="0">
                <a:latin typeface="Microsoft YaHei" panose="020B0503020204020204" pitchFamily="34" charset="-122"/>
                <a:ea typeface="Microsoft YaHei" panose="020B0503020204020204" pitchFamily="34" charset="-122"/>
              </a:rPr>
              <a:t>2022</a:t>
            </a:r>
            <a:r>
              <a:rPr lang="zh-CN" altLang="en-US" sz="2400" dirty="0">
                <a:latin typeface="Microsoft YaHei" panose="020B0503020204020204" pitchFamily="34" charset="-122"/>
                <a:ea typeface="Microsoft YaHei" panose="020B0503020204020204" pitchFamily="34" charset="-122"/>
              </a:rPr>
              <a:t>年拥有</a:t>
            </a:r>
            <a:r>
              <a:rPr lang="en-US" altLang="zh-CN" sz="2400" dirty="0">
                <a:latin typeface="Microsoft YaHei" panose="020B0503020204020204" pitchFamily="34" charset="-122"/>
                <a:ea typeface="Microsoft YaHei" panose="020B0503020204020204" pitchFamily="34" charset="-122"/>
              </a:rPr>
              <a:t>5400</a:t>
            </a:r>
            <a:r>
              <a:rPr lang="zh-CN" altLang="en-US" sz="2400" dirty="0">
                <a:latin typeface="Microsoft YaHei" panose="020B0503020204020204" pitchFamily="34" charset="-122"/>
                <a:ea typeface="Microsoft YaHei" panose="020B0503020204020204" pitchFamily="34" charset="-122"/>
              </a:rPr>
              <a:t>亿参数的</a:t>
            </a:r>
            <a:r>
              <a:rPr lang="en-US" altLang="zh-CN" sz="2400" dirty="0" err="1">
                <a:latin typeface="Microsoft YaHei" panose="020B0503020204020204" pitchFamily="34" charset="-122"/>
                <a:ea typeface="Microsoft YaHei" panose="020B0503020204020204" pitchFamily="34" charset="-122"/>
              </a:rPr>
              <a:t>PalM</a:t>
            </a:r>
            <a:r>
              <a:rPr lang="zh-CN" altLang="en-US" sz="2400" dirty="0">
                <a:latin typeface="Microsoft YaHei" panose="020B0503020204020204" pitchFamily="34" charset="-122"/>
                <a:ea typeface="Microsoft YaHei" panose="020B0503020204020204" pitchFamily="34" charset="-122"/>
              </a:rPr>
              <a:t>模型，机器学习模型以</a:t>
            </a:r>
            <a:r>
              <a:rPr lang="zh-CN" altLang="en-US" sz="2400" b="1" dirty="0">
                <a:solidFill>
                  <a:srgbClr val="0070C0"/>
                </a:solidFill>
                <a:latin typeface="Microsoft YaHei" panose="020B0503020204020204" pitchFamily="34" charset="-122"/>
                <a:ea typeface="Microsoft YaHei" panose="020B0503020204020204" pitchFamily="34" charset="-122"/>
              </a:rPr>
              <a:t>每</a:t>
            </a:r>
            <a:r>
              <a:rPr lang="en-US" altLang="zh-CN" sz="2400" b="1" dirty="0">
                <a:solidFill>
                  <a:srgbClr val="0070C0"/>
                </a:solidFill>
                <a:latin typeface="Microsoft YaHei" panose="020B0503020204020204" pitchFamily="34" charset="-122"/>
                <a:ea typeface="Microsoft YaHei" panose="020B0503020204020204" pitchFamily="34" charset="-122"/>
              </a:rPr>
              <a:t>18</a:t>
            </a:r>
            <a:r>
              <a:rPr lang="zh-CN" altLang="en-US" sz="2400" b="1" dirty="0">
                <a:solidFill>
                  <a:srgbClr val="0070C0"/>
                </a:solidFill>
                <a:latin typeface="Microsoft YaHei" panose="020B0503020204020204" pitchFamily="34" charset="-122"/>
                <a:ea typeface="Microsoft YaHei" panose="020B0503020204020204" pitchFamily="34" charset="-122"/>
              </a:rPr>
              <a:t>个月增长</a:t>
            </a:r>
            <a:r>
              <a:rPr lang="en-US" altLang="zh-CN" sz="2400" b="1" dirty="0">
                <a:solidFill>
                  <a:srgbClr val="0070C0"/>
                </a:solidFill>
                <a:latin typeface="Microsoft YaHei" panose="020B0503020204020204" pitchFamily="34" charset="-122"/>
                <a:ea typeface="Microsoft YaHei" panose="020B0503020204020204" pitchFamily="34" charset="-122"/>
              </a:rPr>
              <a:t>56</a:t>
            </a:r>
            <a:r>
              <a:rPr lang="zh-CN" altLang="en-US" sz="2400" b="1" dirty="0">
                <a:solidFill>
                  <a:srgbClr val="0070C0"/>
                </a:solidFill>
                <a:latin typeface="Microsoft YaHei" panose="020B0503020204020204" pitchFamily="34" charset="-122"/>
                <a:ea typeface="Microsoft YaHei" panose="020B0503020204020204" pitchFamily="34" charset="-122"/>
              </a:rPr>
              <a:t>倍</a:t>
            </a:r>
            <a:r>
              <a:rPr lang="zh-CN" altLang="en-US" sz="2400" dirty="0">
                <a:latin typeface="Microsoft YaHei" panose="020B0503020204020204" pitchFamily="34" charset="-122"/>
                <a:ea typeface="Microsoft YaHei" panose="020B0503020204020204" pitchFamily="34" charset="-122"/>
              </a:rPr>
              <a:t>的速度发展。模型参数规模增大的同时，对训练数据量的要求也指数级增长，这更加剧了对算力的需求。</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分布式训练概述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77F3F4BA-C504-AEC4-6E89-06F63AFF8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87" y="3515778"/>
            <a:ext cx="5819485" cy="3205697"/>
          </a:xfrm>
          <a:prstGeom prst="rect">
            <a:avLst/>
          </a:prstGeom>
        </p:spPr>
      </p:pic>
      <p:sp>
        <p:nvSpPr>
          <p:cNvPr id="14" name="TextBox 13">
            <a:extLst>
              <a:ext uri="{FF2B5EF4-FFF2-40B4-BE49-F238E27FC236}">
                <a16:creationId xmlns:a16="http://schemas.microsoft.com/office/drawing/2014/main" id="{9AA0DB1F-EF04-8592-3032-C0E864AFC385}"/>
              </a:ext>
            </a:extLst>
          </p:cNvPr>
          <p:cNvSpPr txBox="1"/>
          <p:nvPr/>
        </p:nvSpPr>
        <p:spPr>
          <a:xfrm>
            <a:off x="6251267" y="3110905"/>
            <a:ext cx="5730936" cy="3743461"/>
          </a:xfrm>
          <a:prstGeom prst="rect">
            <a:avLst/>
          </a:prstGeom>
          <a:noFill/>
        </p:spPr>
        <p:txBody>
          <a:bodyPr wrap="square">
            <a:spAutoFit/>
          </a:bodyPr>
          <a:lstStyle/>
          <a:p>
            <a:pPr algn="just">
              <a:lnSpc>
                <a:spcPct val="125000"/>
              </a:lnSpc>
              <a:spcBef>
                <a:spcPts val="1200"/>
              </a:spcBef>
            </a:pPr>
            <a:r>
              <a:rPr lang="en-CN" sz="2400" dirty="0">
                <a:latin typeface="Microsoft YaHei" panose="020B0503020204020204" pitchFamily="34" charset="-122"/>
                <a:ea typeface="Microsoft YaHei" panose="020B0503020204020204" pitchFamily="34" charset="-122"/>
              </a:rPr>
              <a:t>近几年</a:t>
            </a:r>
            <a:r>
              <a:rPr lang="en-CN" sz="2400" b="1" dirty="0">
                <a:solidFill>
                  <a:srgbClr val="0070C0"/>
                </a:solidFill>
                <a:latin typeface="Microsoft YaHei" panose="020B0503020204020204" pitchFamily="34" charset="-122"/>
                <a:ea typeface="Microsoft YaHei" panose="020B0503020204020204" pitchFamily="34" charset="-122"/>
              </a:rPr>
              <a:t>CPU的算力增加已经远低于摩尔定律（Moore's Law）</a:t>
            </a:r>
            <a:r>
              <a:rPr lang="en-CN" sz="2400" dirty="0">
                <a:latin typeface="Microsoft YaHei" panose="020B0503020204020204" pitchFamily="34" charset="-122"/>
                <a:ea typeface="Microsoft YaHei" panose="020B0503020204020204" pitchFamily="34" charset="-122"/>
              </a:rPr>
              <a:t>，虽然计算加速设备（如GPU、TPU等）为机器学习模型提供了大量的算力，</a:t>
            </a:r>
            <a:r>
              <a:rPr lang="en-CN" sz="2400" b="1" dirty="0">
                <a:solidFill>
                  <a:srgbClr val="0070C0"/>
                </a:solidFill>
                <a:latin typeface="Microsoft YaHei" panose="020B0503020204020204" pitchFamily="34" charset="-122"/>
                <a:ea typeface="Microsoft YaHei" panose="020B0503020204020204" pitchFamily="34" charset="-122"/>
              </a:rPr>
              <a:t>但是其增长速度仍然没有突破每18个月翻倍的摩尔定律</a:t>
            </a:r>
            <a:r>
              <a:rPr lang="en-CN" sz="2400" dirty="0">
                <a:latin typeface="Microsoft YaHei" panose="020B0503020204020204" pitchFamily="34" charset="-122"/>
                <a:ea typeface="Microsoft YaHei" panose="020B0503020204020204" pitchFamily="34" charset="-122"/>
              </a:rPr>
              <a:t>。为了能够满足机器学习模型的发展，只有通过分布式训练系统才可以匹配模型不断增长的算力需求。</a:t>
            </a:r>
          </a:p>
        </p:txBody>
      </p:sp>
    </p:spTree>
    <p:extLst>
      <p:ext uri="{BB962C8B-B14F-4D97-AF65-F5344CB8AC3E}">
        <p14:creationId xmlns:p14="http://schemas.microsoft.com/office/powerpoint/2010/main" val="1226306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70</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563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DeepSpeed</a:t>
            </a:r>
            <a:r>
              <a:rPr lang="zh-CN" altLang="en-US" sz="2400" b="1" dirty="0">
                <a:solidFill>
                  <a:schemeClr val="bg1"/>
                </a:solidFill>
                <a:latin typeface="微软雅黑" panose="020B0503020204020204" pitchFamily="34" charset="-122"/>
                <a:ea typeface="微软雅黑" panose="020B0503020204020204" pitchFamily="34" charset="-122"/>
              </a:rPr>
              <a:t>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4974567"/>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DeepSpeed</a:t>
            </a:r>
            <a:r>
              <a:rPr lang="zh-CN" altLang="en-US" sz="2400" dirty="0">
                <a:latin typeface="Microsoft YaHei" panose="020B0503020204020204" pitchFamily="34" charset="-122"/>
                <a:ea typeface="Microsoft YaHei" panose="020B0503020204020204" pitchFamily="34" charset="-122"/>
              </a:rPr>
              <a:t>的</a:t>
            </a:r>
            <a:r>
              <a:rPr lang="zh-CN" altLang="en-US" sz="2400" b="1" dirty="0">
                <a:solidFill>
                  <a:srgbClr val="0070C0"/>
                </a:solidFill>
                <a:latin typeface="Microsoft YaHei" panose="020B0503020204020204" pitchFamily="34" charset="-122"/>
                <a:ea typeface="Microsoft YaHei" panose="020B0503020204020204" pitchFamily="34" charset="-122"/>
              </a:rPr>
              <a:t>主要优势在于</a:t>
            </a:r>
            <a:r>
              <a:rPr lang="zh-CN" altLang="en-US" sz="2400" dirty="0">
                <a:latin typeface="Microsoft YaHei" panose="020B0503020204020204" pitchFamily="34" charset="-122"/>
                <a:ea typeface="Microsoft YaHei" panose="020B0503020204020204" pitchFamily="34" charset="-122"/>
              </a:rPr>
              <a:t>支持大规模神经网络模型、提供了更多的优化策略和工具。</a:t>
            </a:r>
            <a:r>
              <a:rPr lang="en-US" altLang="zh-CN" sz="2400" dirty="0">
                <a:latin typeface="Microsoft YaHei" panose="020B0503020204020204" pitchFamily="34" charset="-122"/>
                <a:ea typeface="Microsoft YaHei" panose="020B0503020204020204" pitchFamily="34" charset="-122"/>
              </a:rPr>
              <a:t>Deep-Speed </a:t>
            </a:r>
            <a:r>
              <a:rPr lang="zh-CN" altLang="en-US" sz="2400" dirty="0">
                <a:latin typeface="Microsoft YaHei" panose="020B0503020204020204" pitchFamily="34" charset="-122"/>
                <a:ea typeface="Microsoft YaHei" panose="020B0503020204020204" pitchFamily="34" charset="-122"/>
              </a:rPr>
              <a:t>通过实现三种并行方法的灵活组合，即</a:t>
            </a:r>
            <a:r>
              <a:rPr lang="en-US" altLang="zh-CN" sz="2400" dirty="0" err="1">
                <a:latin typeface="Microsoft YaHei" panose="020B0503020204020204" pitchFamily="34" charset="-122"/>
                <a:ea typeface="Microsoft YaHei" panose="020B0503020204020204" pitchFamily="34" charset="-122"/>
              </a:rPr>
              <a:t>ZeRO</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支持的数据并行、流水线并行和张量并行，可以应对不同工作负载的需求。特别是通过</a:t>
            </a:r>
            <a:r>
              <a:rPr lang="en-US" altLang="zh-CN" sz="2400" dirty="0">
                <a:latin typeface="Microsoft YaHei" panose="020B0503020204020204" pitchFamily="34" charset="-122"/>
                <a:ea typeface="Microsoft YaHei" panose="020B0503020204020204" pitchFamily="34" charset="-122"/>
              </a:rPr>
              <a:t>3</a:t>
            </a:r>
            <a:r>
              <a:rPr lang="en-US" sz="2400" dirty="0">
                <a:latin typeface="Microsoft YaHei" panose="020B0503020204020204" pitchFamily="34" charset="-122"/>
                <a:ea typeface="Microsoft YaHei" panose="020B0503020204020204" pitchFamily="34" charset="-122"/>
              </a:rPr>
              <a:t>D </a:t>
            </a:r>
            <a:r>
              <a:rPr lang="zh-CN" altLang="en-US" sz="2400" dirty="0">
                <a:latin typeface="Microsoft YaHei" panose="020B0503020204020204" pitchFamily="34" charset="-122"/>
                <a:ea typeface="Microsoft YaHei" panose="020B0503020204020204" pitchFamily="34" charset="-122"/>
              </a:rPr>
              <a:t>并行性的支持，</a:t>
            </a:r>
            <a:r>
              <a:rPr lang="en-US" sz="2400" dirty="0" err="1">
                <a:latin typeface="Microsoft YaHei" panose="020B0503020204020204" pitchFamily="34" charset="-122"/>
                <a:ea typeface="Microsoft YaHei" panose="020B0503020204020204" pitchFamily="34" charset="-122"/>
              </a:rPr>
              <a:t>DeepSpeed</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可以处理具有万亿参数的超大规模模型。</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sz="2400" dirty="0" err="1">
                <a:latin typeface="Microsoft YaHei" panose="020B0503020204020204" pitchFamily="34" charset="-122"/>
                <a:ea typeface="Microsoft YaHei" panose="020B0503020204020204" pitchFamily="34" charset="-122"/>
              </a:rPr>
              <a:t>DeepSpeed</a:t>
            </a:r>
            <a:r>
              <a:rPr lang="en-US" sz="2400" dirty="0">
                <a:latin typeface="Microsoft YaHei" panose="020B0503020204020204" pitchFamily="34" charset="-122"/>
                <a:ea typeface="Microsoft YaHei" panose="020B0503020204020204" pitchFamily="34" charset="-122"/>
              </a:rPr>
              <a:t> </a:t>
            </a:r>
            <a:r>
              <a:rPr lang="zh-CN" altLang="en-US" sz="2400" b="1" dirty="0">
                <a:solidFill>
                  <a:srgbClr val="0070C0"/>
                </a:solidFill>
                <a:latin typeface="Microsoft YaHei" panose="020B0503020204020204" pitchFamily="34" charset="-122"/>
                <a:ea typeface="Microsoft YaHei" panose="020B0503020204020204" pitchFamily="34" charset="-122"/>
              </a:rPr>
              <a:t>还引入了</a:t>
            </a:r>
            <a:r>
              <a:rPr lang="en-US" sz="2400" b="1" dirty="0" err="1">
                <a:solidFill>
                  <a:srgbClr val="0070C0"/>
                </a:solidFill>
                <a:latin typeface="Microsoft YaHei" panose="020B0503020204020204" pitchFamily="34" charset="-122"/>
                <a:ea typeface="Microsoft YaHei" panose="020B0503020204020204" pitchFamily="34" charset="-122"/>
              </a:rPr>
              <a:t>ZeRO</a:t>
            </a:r>
            <a:r>
              <a:rPr lang="en-US" sz="2400" b="1" dirty="0">
                <a:solidFill>
                  <a:srgbClr val="0070C0"/>
                </a:solidFill>
                <a:latin typeface="Microsoft YaHei" panose="020B0503020204020204" pitchFamily="34" charset="-122"/>
                <a:ea typeface="Microsoft YaHei" panose="020B0503020204020204" pitchFamily="34" charset="-122"/>
              </a:rPr>
              <a:t>-Offload</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使单个</a:t>
            </a:r>
            <a:r>
              <a:rPr lang="en-US" sz="2400" dirty="0">
                <a:latin typeface="Microsoft YaHei" panose="020B0503020204020204" pitchFamily="34" charset="-122"/>
                <a:ea typeface="Microsoft YaHei" panose="020B0503020204020204" pitchFamily="34" charset="-122"/>
              </a:rPr>
              <a:t>GPU </a:t>
            </a:r>
            <a:r>
              <a:rPr lang="zh-CN" altLang="en-US" sz="2400" dirty="0">
                <a:latin typeface="Microsoft YaHei" panose="020B0503020204020204" pitchFamily="34" charset="-122"/>
                <a:ea typeface="Microsoft YaHei" panose="020B0503020204020204" pitchFamily="34" charset="-122"/>
              </a:rPr>
              <a:t>能够训练比其显存大小大</a:t>
            </a:r>
            <a:r>
              <a:rPr lang="en-US" altLang="zh-CN" sz="2400" dirty="0">
                <a:latin typeface="Microsoft YaHei" panose="020B0503020204020204" pitchFamily="34" charset="-122"/>
                <a:ea typeface="Microsoft YaHei" panose="020B0503020204020204" pitchFamily="34" charset="-122"/>
              </a:rPr>
              <a:t>10</a:t>
            </a:r>
            <a:r>
              <a:rPr lang="zh-CN" altLang="en-US" sz="2400" dirty="0">
                <a:latin typeface="Microsoft YaHei" panose="020B0503020204020204" pitchFamily="34" charset="-122"/>
                <a:ea typeface="Microsoft YaHei" panose="020B0503020204020204" pitchFamily="34" charset="-122"/>
              </a:rPr>
              <a:t>倍的模型。</a:t>
            </a:r>
            <a:r>
              <a:rPr lang="en-US" altLang="zh-CN" sz="2400" dirty="0" err="1">
                <a:latin typeface="Microsoft YaHei" panose="020B0503020204020204" pitchFamily="34" charset="-122"/>
                <a:ea typeface="Microsoft YaHei" panose="020B0503020204020204" pitchFamily="34" charset="-122"/>
              </a:rPr>
              <a:t>DeepSpeed</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还提供了稀疏注意力核（</a:t>
            </a:r>
            <a:r>
              <a:rPr lang="en-US" altLang="zh-CN" sz="2400" dirty="0">
                <a:latin typeface="Microsoft YaHei" panose="020B0503020204020204" pitchFamily="34" charset="-122"/>
                <a:ea typeface="Microsoft YaHei" panose="020B0503020204020204" pitchFamily="34" charset="-122"/>
              </a:rPr>
              <a:t>Sparse Attention Kernel</a:t>
            </a:r>
            <a:r>
              <a:rPr lang="zh-CN" altLang="en-US" sz="2400" dirty="0">
                <a:latin typeface="Microsoft YaHei" panose="020B0503020204020204" pitchFamily="34" charset="-122"/>
                <a:ea typeface="Microsoft YaHei" panose="020B0503020204020204" pitchFamily="34" charset="-122"/>
              </a:rPr>
              <a:t>），支持处理包括文本、图像和语音等长序列输入的模型。</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sz="2400" dirty="0" err="1">
                <a:latin typeface="Microsoft YaHei" panose="020B0503020204020204" pitchFamily="34" charset="-122"/>
                <a:ea typeface="Microsoft YaHei" panose="020B0503020204020204" pitchFamily="34" charset="-122"/>
              </a:rPr>
              <a:t>DeepSpeed</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还集成了</a:t>
            </a:r>
            <a:r>
              <a:rPr lang="en-US" altLang="zh-CN" sz="2400" b="1" dirty="0">
                <a:solidFill>
                  <a:srgbClr val="0070C0"/>
                </a:solidFill>
                <a:latin typeface="Microsoft YaHei" panose="020B0503020204020204" pitchFamily="34" charset="-122"/>
                <a:ea typeface="Microsoft YaHei" panose="020B0503020204020204" pitchFamily="34" charset="-122"/>
              </a:rPr>
              <a:t>1 </a:t>
            </a:r>
            <a:r>
              <a:rPr lang="zh-CN" altLang="en-US" sz="2400" b="1" dirty="0">
                <a:solidFill>
                  <a:srgbClr val="0070C0"/>
                </a:solidFill>
                <a:latin typeface="Microsoft YaHei" panose="020B0503020204020204" pitchFamily="34" charset="-122"/>
                <a:ea typeface="Microsoft YaHei" panose="020B0503020204020204" pitchFamily="34" charset="-122"/>
              </a:rPr>
              <a:t>比特</a:t>
            </a:r>
            <a:r>
              <a:rPr lang="en-US" sz="2400" b="1" dirty="0">
                <a:solidFill>
                  <a:srgbClr val="0070C0"/>
                </a:solidFill>
                <a:latin typeface="Microsoft YaHei" panose="020B0503020204020204" pitchFamily="34" charset="-122"/>
                <a:ea typeface="Microsoft YaHei" panose="020B0503020204020204" pitchFamily="34" charset="-122"/>
              </a:rPr>
              <a:t>Adam </a:t>
            </a:r>
            <a:r>
              <a:rPr lang="zh-CN" altLang="en-US" sz="2400" b="1" dirty="0">
                <a:solidFill>
                  <a:srgbClr val="0070C0"/>
                </a:solidFill>
                <a:latin typeface="Microsoft YaHei" panose="020B0503020204020204" pitchFamily="34" charset="-122"/>
                <a:ea typeface="Microsoft YaHei" panose="020B0503020204020204" pitchFamily="34" charset="-122"/>
              </a:rPr>
              <a:t>算法</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1-</a:t>
            </a:r>
            <a:r>
              <a:rPr lang="en-US" sz="2400" dirty="0">
                <a:latin typeface="Microsoft YaHei" panose="020B0503020204020204" pitchFamily="34" charset="-122"/>
                <a:ea typeface="Microsoft YaHei" panose="020B0503020204020204" pitchFamily="34" charset="-122"/>
              </a:rPr>
              <a:t>bit Adam），</a:t>
            </a:r>
            <a:r>
              <a:rPr lang="zh-CN" altLang="en-US" sz="2400" dirty="0">
                <a:latin typeface="Microsoft YaHei" panose="020B0503020204020204" pitchFamily="34" charset="-122"/>
                <a:ea typeface="Microsoft YaHei" panose="020B0503020204020204" pitchFamily="34" charset="-122"/>
              </a:rPr>
              <a:t>它可以只使用原始</a:t>
            </a:r>
            <a:r>
              <a:rPr lang="en-US" sz="2400" dirty="0">
                <a:latin typeface="Microsoft YaHei" panose="020B0503020204020204" pitchFamily="34" charset="-122"/>
                <a:ea typeface="Microsoft YaHei" panose="020B0503020204020204" pitchFamily="34" charset="-122"/>
              </a:rPr>
              <a:t>Adam </a:t>
            </a:r>
            <a:r>
              <a:rPr lang="zh-CN" altLang="en-US" sz="2400" dirty="0">
                <a:latin typeface="Microsoft YaHei" panose="020B0503020204020204" pitchFamily="34" charset="-122"/>
                <a:ea typeface="Microsoft YaHei" panose="020B0503020204020204" pitchFamily="34" charset="-122"/>
              </a:rPr>
              <a:t>算法</a:t>
            </a:r>
            <a:r>
              <a:rPr lang="en-US" altLang="zh-CN" sz="2400" dirty="0">
                <a:latin typeface="Microsoft YaHei" panose="020B0503020204020204" pitchFamily="34" charset="-122"/>
                <a:ea typeface="Microsoft YaHei" panose="020B0503020204020204" pitchFamily="34" charset="-122"/>
              </a:rPr>
              <a:t>1/5 </a:t>
            </a:r>
            <a:r>
              <a:rPr lang="zh-CN" altLang="en-US" sz="2400" dirty="0">
                <a:latin typeface="Microsoft YaHei" panose="020B0503020204020204" pitchFamily="34" charset="-122"/>
                <a:ea typeface="Microsoft YaHei" panose="020B0503020204020204" pitchFamily="34" charset="-122"/>
              </a:rPr>
              <a:t>的通信量，达到与</a:t>
            </a:r>
            <a:r>
              <a:rPr lang="en-US" sz="2400" dirty="0">
                <a:latin typeface="Microsoft YaHei" panose="020B0503020204020204" pitchFamily="34" charset="-122"/>
                <a:ea typeface="Microsoft YaHei" panose="020B0503020204020204" pitchFamily="34" charset="-122"/>
              </a:rPr>
              <a:t>Adam </a:t>
            </a:r>
            <a:r>
              <a:rPr lang="zh-CN" altLang="en-US" sz="2400" dirty="0">
                <a:latin typeface="Microsoft YaHei" panose="020B0503020204020204" pitchFamily="34" charset="-122"/>
                <a:ea typeface="Microsoft YaHei" panose="020B0503020204020204" pitchFamily="34" charset="-122"/>
              </a:rPr>
              <a:t>类似的收敛率，可以显著提高分布式训练的效率，降低通信开销。</a:t>
            </a:r>
            <a:endParaRPr lang="en-US"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0135172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71</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563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DeepSpeed</a:t>
            </a:r>
            <a:r>
              <a:rPr lang="zh-CN" altLang="en-US" sz="2400" b="1" dirty="0">
                <a:solidFill>
                  <a:schemeClr val="bg1"/>
                </a:solidFill>
                <a:latin typeface="微软雅黑" panose="020B0503020204020204" pitchFamily="34" charset="-122"/>
                <a:ea typeface="微软雅黑" panose="020B0503020204020204" pitchFamily="34" charset="-122"/>
              </a:rPr>
              <a:t>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2358466"/>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DeepSpeed</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a:t>
            </a:r>
            <a:r>
              <a:rPr lang="en-US" altLang="zh-CN" sz="2400" dirty="0">
                <a:latin typeface="Microsoft YaHei" panose="020B0503020204020204" pitchFamily="34" charset="-122"/>
                <a:ea typeface="Microsoft YaHei" panose="020B0503020204020204" pitchFamily="34" charset="-122"/>
              </a:rPr>
              <a:t>3D </a:t>
            </a:r>
            <a:r>
              <a:rPr lang="zh-CN" altLang="en-US" sz="2400" dirty="0">
                <a:latin typeface="Microsoft YaHei" panose="020B0503020204020204" pitchFamily="34" charset="-122"/>
                <a:ea typeface="Microsoft YaHei" panose="020B0503020204020204" pitchFamily="34" charset="-122"/>
              </a:rPr>
              <a:t>并行充分利用硬件架构特性，有效综合考虑了显存效率和计算效率两个方面。下图中给出了包含</a:t>
            </a:r>
            <a:r>
              <a:rPr lang="en-US" altLang="zh-CN" sz="2400" dirty="0">
                <a:solidFill>
                  <a:srgbClr val="0070C0"/>
                </a:solidFill>
                <a:latin typeface="Microsoft YaHei" panose="020B0503020204020204" pitchFamily="34" charset="-122"/>
                <a:ea typeface="Microsoft YaHei" panose="020B0503020204020204" pitchFamily="34" charset="-122"/>
              </a:rPr>
              <a:t>32</a:t>
            </a:r>
            <a:r>
              <a:rPr lang="zh-CN" altLang="en-US" sz="2400" dirty="0">
                <a:solidFill>
                  <a:srgbClr val="0070C0"/>
                </a:solidFill>
                <a:latin typeface="Microsoft YaHei" panose="020B0503020204020204" pitchFamily="34" charset="-122"/>
                <a:ea typeface="Microsoft YaHei" panose="020B0503020204020204" pitchFamily="34" charset="-122"/>
              </a:rPr>
              <a:t>个计算设备进行</a:t>
            </a:r>
            <a:r>
              <a:rPr lang="en-US" altLang="zh-CN" sz="2400" dirty="0">
                <a:solidFill>
                  <a:srgbClr val="0070C0"/>
                </a:solidFill>
                <a:latin typeface="Microsoft YaHei" panose="020B0503020204020204" pitchFamily="34" charset="-122"/>
                <a:ea typeface="Microsoft YaHei" panose="020B0503020204020204" pitchFamily="34" charset="-122"/>
              </a:rPr>
              <a:t>3D</a:t>
            </a:r>
            <a:r>
              <a:rPr lang="zh-CN" altLang="en-US" sz="2400" dirty="0">
                <a:solidFill>
                  <a:srgbClr val="0070C0"/>
                </a:solidFill>
                <a:latin typeface="Microsoft YaHei" panose="020B0503020204020204" pitchFamily="34" charset="-122"/>
                <a:ea typeface="Microsoft YaHei" panose="020B0503020204020204" pitchFamily="34" charset="-122"/>
              </a:rPr>
              <a:t>并行的例子</a:t>
            </a:r>
            <a:r>
              <a:rPr lang="zh-CN" altLang="en-US" sz="2400" dirty="0">
                <a:latin typeface="Microsoft YaHei" panose="020B0503020204020204" pitchFamily="34" charset="-122"/>
                <a:ea typeface="Microsoft YaHei" panose="020B0503020204020204" pitchFamily="34" charset="-122"/>
              </a:rPr>
              <a:t>。神经网络的各层分为</a:t>
            </a:r>
            <a:r>
              <a:rPr lang="en-US" altLang="zh-CN" sz="2400" dirty="0">
                <a:solidFill>
                  <a:srgbClr val="0070C0"/>
                </a:solidFill>
                <a:latin typeface="Microsoft YaHei" panose="020B0503020204020204" pitchFamily="34" charset="-122"/>
                <a:ea typeface="Microsoft YaHei" panose="020B0503020204020204" pitchFamily="34" charset="-122"/>
              </a:rPr>
              <a:t>4</a:t>
            </a:r>
            <a:r>
              <a:rPr lang="zh-CN" altLang="en-US" sz="2400" dirty="0">
                <a:solidFill>
                  <a:srgbClr val="0070C0"/>
                </a:solidFill>
                <a:latin typeface="Microsoft YaHei" panose="020B0503020204020204" pitchFamily="34" charset="-122"/>
                <a:ea typeface="Microsoft YaHei" panose="020B0503020204020204" pitchFamily="34" charset="-122"/>
              </a:rPr>
              <a:t>个流水线阶段</a:t>
            </a:r>
            <a:r>
              <a:rPr lang="zh-CN" altLang="en-US" sz="2400" dirty="0">
                <a:latin typeface="Microsoft YaHei" panose="020B0503020204020204" pitchFamily="34" charset="-122"/>
                <a:ea typeface="Microsoft YaHei" panose="020B0503020204020204" pitchFamily="34" charset="-122"/>
              </a:rPr>
              <a:t>。每个流水线阶段中的层在</a:t>
            </a:r>
            <a:r>
              <a:rPr lang="en-US" altLang="zh-CN" sz="2400" dirty="0">
                <a:solidFill>
                  <a:srgbClr val="0070C0"/>
                </a:solidFill>
                <a:latin typeface="Microsoft YaHei" panose="020B0503020204020204" pitchFamily="34" charset="-122"/>
                <a:ea typeface="Microsoft YaHei" panose="020B0503020204020204" pitchFamily="34" charset="-122"/>
              </a:rPr>
              <a:t>4</a:t>
            </a:r>
            <a:r>
              <a:rPr lang="zh-CN" altLang="en-US" sz="2400" dirty="0">
                <a:solidFill>
                  <a:srgbClr val="0070C0"/>
                </a:solidFill>
                <a:latin typeface="Microsoft YaHei" panose="020B0503020204020204" pitchFamily="34" charset="-122"/>
                <a:ea typeface="Microsoft YaHei" panose="020B0503020204020204" pitchFamily="34" charset="-122"/>
              </a:rPr>
              <a:t>个张量并行</a:t>
            </a:r>
            <a:r>
              <a:rPr lang="zh-CN" altLang="en-US" sz="2400" dirty="0">
                <a:latin typeface="Microsoft YaHei" panose="020B0503020204020204" pitchFamily="34" charset="-122"/>
                <a:ea typeface="Microsoft YaHei" panose="020B0503020204020204" pitchFamily="34" charset="-122"/>
              </a:rPr>
              <a:t>计算设备之间进一步划分。最后，每个流水线阶段有两个数据并行实例，使用</a:t>
            </a:r>
            <a:r>
              <a:rPr lang="en-US" altLang="zh-CN" sz="2400" dirty="0" err="1">
                <a:latin typeface="Microsoft YaHei" panose="020B0503020204020204" pitchFamily="34" charset="-122"/>
                <a:ea typeface="Microsoft YaHei" panose="020B0503020204020204" pitchFamily="34" charset="-122"/>
              </a:rPr>
              <a:t>ZeRO</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内存优化在这</a:t>
            </a:r>
            <a:r>
              <a:rPr lang="en-US" altLang="zh-CN" sz="2400" dirty="0">
                <a:latin typeface="Microsoft YaHei" panose="020B0503020204020204" pitchFamily="34" charset="-122"/>
                <a:ea typeface="Microsoft YaHei" panose="020B0503020204020204" pitchFamily="34" charset="-122"/>
              </a:rPr>
              <a:t>2</a:t>
            </a:r>
            <a:r>
              <a:rPr lang="zh-CN" altLang="en-US" sz="2400" dirty="0">
                <a:latin typeface="Microsoft YaHei" panose="020B0503020204020204" pitchFamily="34" charset="-122"/>
                <a:ea typeface="Microsoft YaHei" panose="020B0503020204020204" pitchFamily="34" charset="-122"/>
              </a:rPr>
              <a:t>个副本之间划分优化器状态量。</a:t>
            </a:r>
            <a:endParaRPr lang="en-US"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59DF6F6D-B4EF-F1C5-C07F-265C0DB2B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2898" y="3429000"/>
            <a:ext cx="5678118" cy="3404653"/>
          </a:xfrm>
          <a:prstGeom prst="rect">
            <a:avLst/>
          </a:prstGeom>
        </p:spPr>
      </p:pic>
    </p:spTree>
    <p:extLst>
      <p:ext uri="{BB962C8B-B14F-4D97-AF65-F5344CB8AC3E}">
        <p14:creationId xmlns:p14="http://schemas.microsoft.com/office/powerpoint/2010/main" val="8903492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72</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563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DeepSpeed</a:t>
            </a:r>
            <a:r>
              <a:rPr lang="zh-CN" altLang="en-US" sz="2400" b="1" dirty="0">
                <a:solidFill>
                  <a:schemeClr val="bg1"/>
                </a:solidFill>
                <a:latin typeface="微软雅黑" panose="020B0503020204020204" pitchFamily="34" charset="-122"/>
                <a:ea typeface="微软雅黑" panose="020B0503020204020204" pitchFamily="34" charset="-122"/>
              </a:rPr>
              <a:t>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5931694" y="1030287"/>
            <a:ext cx="5737223" cy="5023619"/>
          </a:xfrm>
          <a:prstGeom prst="rect">
            <a:avLst/>
          </a:prstGeom>
          <a:noFill/>
        </p:spPr>
        <p:txBody>
          <a:bodyPr wrap="square">
            <a:spAutoFit/>
          </a:bodyPr>
          <a:lstStyle/>
          <a:p>
            <a:pPr algn="just">
              <a:lnSpc>
                <a:spcPct val="125000"/>
              </a:lnSpc>
              <a:spcBef>
                <a:spcPts val="1200"/>
              </a:spcBef>
            </a:pPr>
            <a:r>
              <a:rPr lang="en-US" altLang="zh-CN" dirty="0" err="1">
                <a:latin typeface="Microsoft YaHei" panose="020B0503020204020204" pitchFamily="34" charset="-122"/>
                <a:ea typeface="Microsoft YaHei" panose="020B0503020204020204" pitchFamily="34" charset="-122"/>
              </a:rPr>
              <a:t>DeepSpeed</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软件架构如图所示，主要包含以下三部分。</a:t>
            </a:r>
          </a:p>
          <a:p>
            <a:pPr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1</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API</a:t>
            </a:r>
            <a:r>
              <a:rPr lang="zh-CN" altLang="en-US" dirty="0">
                <a:latin typeface="Microsoft YaHei" panose="020B0503020204020204" pitchFamily="34" charset="-122"/>
                <a:ea typeface="Microsoft YaHei" panose="020B0503020204020204" pitchFamily="34" charset="-122"/>
              </a:rPr>
              <a:t>：</a:t>
            </a:r>
            <a:r>
              <a:rPr lang="en-US" altLang="zh-CN" dirty="0" err="1">
                <a:latin typeface="Microsoft YaHei" panose="020B0503020204020204" pitchFamily="34" charset="-122"/>
                <a:ea typeface="Microsoft YaHei" panose="020B0503020204020204" pitchFamily="34" charset="-122"/>
              </a:rPr>
              <a:t>DeepSpeed</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提供了易于使用的</a:t>
            </a:r>
            <a:r>
              <a:rPr lang="en-US" altLang="zh-CN" dirty="0">
                <a:latin typeface="Microsoft YaHei" panose="020B0503020204020204" pitchFamily="34" charset="-122"/>
                <a:ea typeface="Microsoft YaHei" panose="020B0503020204020204" pitchFamily="34" charset="-122"/>
              </a:rPr>
              <a:t>API </a:t>
            </a:r>
            <a:r>
              <a:rPr lang="zh-CN" altLang="en-US" dirty="0">
                <a:latin typeface="Microsoft YaHei" panose="020B0503020204020204" pitchFamily="34" charset="-122"/>
                <a:ea typeface="Microsoft YaHei" panose="020B0503020204020204" pitchFamily="34" charset="-122"/>
              </a:rPr>
              <a:t>接口，简化了训练模型和推断的过程。用户只需通过调用几个</a:t>
            </a:r>
            <a:r>
              <a:rPr lang="en-US" altLang="zh-CN" dirty="0">
                <a:latin typeface="Microsoft YaHei" panose="020B0503020204020204" pitchFamily="34" charset="-122"/>
                <a:ea typeface="Microsoft YaHei" panose="020B0503020204020204" pitchFamily="34" charset="-122"/>
              </a:rPr>
              <a:t>API </a:t>
            </a:r>
            <a:r>
              <a:rPr lang="zh-CN" altLang="en-US" dirty="0">
                <a:latin typeface="Microsoft YaHei" panose="020B0503020204020204" pitchFamily="34" charset="-122"/>
                <a:ea typeface="Microsoft YaHei" panose="020B0503020204020204" pitchFamily="34" charset="-122"/>
              </a:rPr>
              <a:t>接口即可完成任务。</a:t>
            </a:r>
            <a:endParaRPr lang="en-US" altLang="zh-CN"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2</a:t>
            </a:r>
            <a:r>
              <a:rPr lang="zh-CN" altLang="en-US" dirty="0">
                <a:latin typeface="Microsoft YaHei" panose="020B0503020204020204" pitchFamily="34" charset="-122"/>
                <a:ea typeface="Microsoft YaHei" panose="020B0503020204020204" pitchFamily="34" charset="-122"/>
              </a:rPr>
              <a:t>）</a:t>
            </a:r>
            <a:r>
              <a:rPr lang="en-US" altLang="zh-CN" dirty="0" err="1">
                <a:latin typeface="Microsoft YaHei" panose="020B0503020204020204" pitchFamily="34" charset="-122"/>
                <a:ea typeface="Microsoft YaHei" panose="020B0503020204020204" pitchFamily="34" charset="-122"/>
              </a:rPr>
              <a:t>RunTime</a:t>
            </a:r>
            <a:r>
              <a:rPr lang="zh-CN" altLang="en-US" dirty="0">
                <a:latin typeface="Microsoft YaHei" panose="020B0503020204020204" pitchFamily="34" charset="-122"/>
                <a:ea typeface="Microsoft YaHei" panose="020B0503020204020204" pitchFamily="34" charset="-122"/>
              </a:rPr>
              <a:t>：</a:t>
            </a:r>
            <a:r>
              <a:rPr lang="en-US" altLang="zh-CN" dirty="0" err="1">
                <a:latin typeface="Microsoft YaHei" panose="020B0503020204020204" pitchFamily="34" charset="-122"/>
                <a:ea typeface="Microsoft YaHei" panose="020B0503020204020204" pitchFamily="34" charset="-122"/>
              </a:rPr>
              <a:t>DeepSpeed</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的核心运行时组件，使用</a:t>
            </a:r>
            <a:r>
              <a:rPr lang="en-US" altLang="zh-CN" dirty="0">
                <a:latin typeface="Microsoft YaHei" panose="020B0503020204020204" pitchFamily="34" charset="-122"/>
                <a:ea typeface="Microsoft YaHei" panose="020B0503020204020204" pitchFamily="34" charset="-122"/>
              </a:rPr>
              <a:t>Python </a:t>
            </a:r>
            <a:r>
              <a:rPr lang="zh-CN" altLang="en-US" dirty="0">
                <a:latin typeface="Microsoft YaHei" panose="020B0503020204020204" pitchFamily="34" charset="-122"/>
                <a:ea typeface="Microsoft YaHei" panose="020B0503020204020204" pitchFamily="34" charset="-122"/>
              </a:rPr>
              <a:t>语言实现，负责管理、执行和优化性能。它承担了将训练任务部署到分布式设备的功能，包括数据分区、模型分区、系统优化、微调、故障检测及检查点的保存和加载等任务。</a:t>
            </a:r>
          </a:p>
          <a:p>
            <a:pPr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3</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Ops</a:t>
            </a:r>
            <a:r>
              <a:rPr lang="zh-CN" altLang="en-US" dirty="0">
                <a:latin typeface="Microsoft YaHei" panose="020B0503020204020204" pitchFamily="34" charset="-122"/>
                <a:ea typeface="Microsoft YaHei" panose="020B0503020204020204" pitchFamily="34" charset="-122"/>
              </a:rPr>
              <a:t>：</a:t>
            </a:r>
            <a:r>
              <a:rPr lang="en-US" altLang="zh-CN" dirty="0" err="1">
                <a:latin typeface="Microsoft YaHei" panose="020B0503020204020204" pitchFamily="34" charset="-122"/>
                <a:ea typeface="Microsoft YaHei" panose="020B0503020204020204" pitchFamily="34" charset="-122"/>
              </a:rPr>
              <a:t>DeepSpeed</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的底层内核组件，使用</a:t>
            </a:r>
            <a:r>
              <a:rPr lang="en-US" altLang="zh-CN" dirty="0">
                <a:latin typeface="Microsoft YaHei" panose="020B0503020204020204" pitchFamily="34" charset="-122"/>
                <a:ea typeface="Microsoft YaHei" panose="020B0503020204020204" pitchFamily="34" charset="-122"/>
              </a:rPr>
              <a:t>C++ </a:t>
            </a:r>
            <a:r>
              <a:rPr lang="zh-CN" altLang="en-US" dirty="0">
                <a:latin typeface="Microsoft YaHei" panose="020B0503020204020204" pitchFamily="34" charset="-122"/>
                <a:ea typeface="Microsoft YaHei" panose="020B0503020204020204" pitchFamily="34" charset="-122"/>
              </a:rPr>
              <a:t>和</a:t>
            </a:r>
            <a:r>
              <a:rPr lang="en-US" altLang="zh-CN" dirty="0">
                <a:latin typeface="Microsoft YaHei" panose="020B0503020204020204" pitchFamily="34" charset="-122"/>
                <a:ea typeface="Microsoft YaHei" panose="020B0503020204020204" pitchFamily="34" charset="-122"/>
              </a:rPr>
              <a:t>CUDA </a:t>
            </a:r>
            <a:r>
              <a:rPr lang="zh-CN" altLang="en-US" dirty="0">
                <a:latin typeface="Microsoft YaHei" panose="020B0503020204020204" pitchFamily="34" charset="-122"/>
                <a:ea typeface="Microsoft YaHei" panose="020B0503020204020204" pitchFamily="34" charset="-122"/>
              </a:rPr>
              <a:t>实现。它优化计算和通信过程，提供了一系列底层操作。</a:t>
            </a:r>
            <a:r>
              <a:rPr lang="en-US" altLang="zh-CN" dirty="0">
                <a:latin typeface="Microsoft YaHei" panose="020B0503020204020204" pitchFamily="34" charset="-122"/>
                <a:ea typeface="Microsoft YaHei" panose="020B0503020204020204" pitchFamily="34" charset="-122"/>
              </a:rPr>
              <a:t>Ops </a:t>
            </a:r>
            <a:r>
              <a:rPr lang="zh-CN" altLang="en-US" dirty="0">
                <a:latin typeface="Microsoft YaHei" panose="020B0503020204020204" pitchFamily="34" charset="-122"/>
                <a:ea typeface="Microsoft YaHei" panose="020B0503020204020204" pitchFamily="34" charset="-122"/>
              </a:rPr>
              <a:t>的目标是通过高效的计算和通信加速深度学习训练过程。</a:t>
            </a:r>
            <a:endParaRPr lang="en-US" dirty="0">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6C49E458-C01B-7003-0F4C-47F2DBA4C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96" y="1273965"/>
            <a:ext cx="5427605" cy="4779941"/>
          </a:xfrm>
          <a:prstGeom prst="rect">
            <a:avLst/>
          </a:prstGeom>
        </p:spPr>
      </p:pic>
    </p:spTree>
    <p:extLst>
      <p:ext uri="{BB962C8B-B14F-4D97-AF65-F5344CB8AC3E}">
        <p14:creationId xmlns:p14="http://schemas.microsoft.com/office/powerpoint/2010/main" val="34483475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73</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基础概念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39193"/>
            <a:ext cx="11474448" cy="4750724"/>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DeepSpeed</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提供了分布式计算框架，首先需要明确几个重要的</a:t>
            </a:r>
            <a:r>
              <a:rPr lang="zh-CN" altLang="en-US" sz="2400" dirty="0">
                <a:solidFill>
                  <a:srgbClr val="0070C0"/>
                </a:solidFill>
                <a:latin typeface="Microsoft YaHei" panose="020B0503020204020204" pitchFamily="34" charset="-122"/>
                <a:ea typeface="Microsoft YaHei" panose="020B0503020204020204" pitchFamily="34" charset="-122"/>
              </a:rPr>
              <a:t>基础概念</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主节点（</a:t>
            </a:r>
            <a:r>
              <a:rPr lang="en-US" altLang="zh-CN" sz="2000" b="1" dirty="0" err="1">
                <a:solidFill>
                  <a:srgbClr val="0070C0"/>
                </a:solidFill>
                <a:latin typeface="Microsoft YaHei" panose="020B0503020204020204" pitchFamily="34" charset="-122"/>
                <a:ea typeface="Microsoft YaHei" panose="020B0503020204020204" pitchFamily="34" charset="-122"/>
              </a:rPr>
              <a:t>master_ip+master_port</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负责协调所有其他节点和进程的工作，由主节点所在服务器的</a:t>
            </a:r>
            <a:r>
              <a:rPr lang="en-US" altLang="zh-CN" sz="2000" dirty="0">
                <a:latin typeface="Microsoft YaHei" panose="020B0503020204020204" pitchFamily="34" charset="-122"/>
                <a:ea typeface="Microsoft YaHei" panose="020B0503020204020204" pitchFamily="34" charset="-122"/>
              </a:rPr>
              <a:t>IP </a:t>
            </a:r>
            <a:r>
              <a:rPr lang="zh-CN" altLang="en-US" sz="2000" dirty="0">
                <a:latin typeface="Microsoft YaHei" panose="020B0503020204020204" pitchFamily="34" charset="-122"/>
                <a:ea typeface="Microsoft YaHei" panose="020B0503020204020204" pitchFamily="34" charset="-122"/>
              </a:rPr>
              <a:t>地址和主节点进程的端口号来确定主节点。主节点还负责监控系统状态、处理任务分配、结果汇总等任务，因此是整个系统的关键部分。</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节点编号（</a:t>
            </a:r>
            <a:r>
              <a:rPr lang="en-US" altLang="zh-CN" sz="2000" b="1" dirty="0" err="1">
                <a:solidFill>
                  <a:srgbClr val="0070C0"/>
                </a:solidFill>
                <a:latin typeface="Microsoft YaHei" panose="020B0503020204020204" pitchFamily="34" charset="-122"/>
                <a:ea typeface="Microsoft YaHei" panose="020B0503020204020204" pitchFamily="34" charset="-122"/>
              </a:rPr>
              <a:t>node_rank</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是系统中每个节点的唯一标识符，用于区分不同计算机之间的通信。</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全局进程编号（</a:t>
            </a:r>
            <a:r>
              <a:rPr lang="en-US" altLang="zh-CN" sz="2000" b="1" dirty="0">
                <a:solidFill>
                  <a:srgbClr val="0070C0"/>
                </a:solidFill>
                <a:latin typeface="Microsoft YaHei" panose="020B0503020204020204" pitchFamily="34" charset="-122"/>
                <a:ea typeface="Microsoft YaHei" panose="020B0503020204020204" pitchFamily="34" charset="-122"/>
              </a:rPr>
              <a:t>rank</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是整个系统中的每个进程的唯一标识符，用于区分不同进程之间的通信。</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局部进程编号（</a:t>
            </a:r>
            <a:r>
              <a:rPr lang="en-US" altLang="zh-CN" sz="2000" b="1" dirty="0" err="1">
                <a:solidFill>
                  <a:srgbClr val="0070C0"/>
                </a:solidFill>
                <a:latin typeface="Microsoft YaHei" panose="020B0503020204020204" pitchFamily="34" charset="-122"/>
                <a:ea typeface="Microsoft YaHei" panose="020B0503020204020204" pitchFamily="34" charset="-122"/>
              </a:rPr>
              <a:t>local_rank</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是单个节点内的每个进程的唯一标识符，用于区分同一节点内的不同进程之间的通信。</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全局总进程数（</a:t>
            </a:r>
            <a:r>
              <a:rPr lang="en-US" altLang="zh-CN" sz="2000" b="1" dirty="0" err="1">
                <a:solidFill>
                  <a:srgbClr val="0070C0"/>
                </a:solidFill>
                <a:latin typeface="Microsoft YaHei" panose="020B0503020204020204" pitchFamily="34" charset="-122"/>
                <a:ea typeface="Microsoft YaHei" panose="020B0503020204020204" pitchFamily="34" charset="-122"/>
              </a:rPr>
              <a:t>world_size</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是整个系统中运行的所有进程的总数，用于确定可以并行完成多少工作及完成任务所需的资源数量。</a:t>
            </a:r>
            <a:endParaRPr lang="en-US"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873215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74</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基础概念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01615"/>
            <a:ext cx="11474448"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在网络通信策略方面，</a:t>
            </a:r>
            <a:r>
              <a:rPr lang="en-US" altLang="zh-CN" sz="2400" dirty="0" err="1">
                <a:latin typeface="Microsoft YaHei" panose="020B0503020204020204" pitchFamily="34" charset="-122"/>
                <a:ea typeface="Microsoft YaHei" panose="020B0503020204020204" pitchFamily="34" charset="-122"/>
              </a:rPr>
              <a:t>DeepSpeed</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提供了</a:t>
            </a:r>
            <a:r>
              <a:rPr lang="en-US" altLang="zh-CN" sz="2400" dirty="0">
                <a:latin typeface="Microsoft YaHei" panose="020B0503020204020204" pitchFamily="34" charset="-122"/>
                <a:ea typeface="Microsoft YaHei" panose="020B0503020204020204" pitchFamily="34" charset="-122"/>
              </a:rPr>
              <a:t>MPI</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GLOO</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NCCL </a:t>
            </a:r>
            <a:r>
              <a:rPr lang="zh-CN" altLang="en-US" sz="2400" dirty="0">
                <a:latin typeface="Microsoft YaHei" panose="020B0503020204020204" pitchFamily="34" charset="-122"/>
                <a:ea typeface="Microsoft YaHei" panose="020B0503020204020204" pitchFamily="34" charset="-122"/>
              </a:rPr>
              <a:t>等选项，可以根据具体情况进行选择和配置。在</a:t>
            </a:r>
            <a:r>
              <a:rPr lang="en-US" altLang="zh-CN" sz="2400" dirty="0" err="1">
                <a:latin typeface="Microsoft YaHei" panose="020B0503020204020204" pitchFamily="34" charset="-122"/>
                <a:ea typeface="Microsoft YaHei" panose="020B0503020204020204" pitchFamily="34" charset="-122"/>
              </a:rPr>
              <a:t>DeepSpeed</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配置文件中，在</a:t>
            </a:r>
            <a:r>
              <a:rPr lang="en-US" altLang="zh-CN" sz="2400" dirty="0">
                <a:latin typeface="Microsoft YaHei" panose="020B0503020204020204" pitchFamily="34" charset="-122"/>
                <a:ea typeface="Microsoft YaHei" panose="020B0503020204020204" pitchFamily="34" charset="-122"/>
              </a:rPr>
              <a:t>optimizer </a:t>
            </a:r>
            <a:r>
              <a:rPr lang="zh-CN" altLang="en-US" sz="2400" dirty="0">
                <a:latin typeface="Microsoft YaHei" panose="020B0503020204020204" pitchFamily="34" charset="-122"/>
                <a:ea typeface="Microsoft YaHei" panose="020B0503020204020204" pitchFamily="34" charset="-122"/>
              </a:rPr>
              <a:t>部分配置通信策略，以下是使用</a:t>
            </a:r>
            <a:r>
              <a:rPr lang="en-US" altLang="zh-CN" sz="2400" dirty="0">
                <a:latin typeface="Microsoft YaHei" panose="020B0503020204020204" pitchFamily="34" charset="-122"/>
                <a:ea typeface="Microsoft YaHei" panose="020B0503020204020204" pitchFamily="34" charset="-122"/>
              </a:rPr>
              <a:t>1-BitAdam </a:t>
            </a:r>
            <a:r>
              <a:rPr lang="zh-CN" altLang="en-US" sz="2400" dirty="0">
                <a:latin typeface="Microsoft YaHei" panose="020B0503020204020204" pitchFamily="34" charset="-122"/>
                <a:ea typeface="Microsoft YaHei" panose="020B0503020204020204" pitchFamily="34" charset="-122"/>
              </a:rPr>
              <a:t>优化器的配置样例，配置中使用了</a:t>
            </a:r>
            <a:r>
              <a:rPr lang="en-US" altLang="zh-CN" sz="2400" dirty="0">
                <a:latin typeface="Microsoft YaHei" panose="020B0503020204020204" pitchFamily="34" charset="-122"/>
                <a:ea typeface="Microsoft YaHei" panose="020B0503020204020204" pitchFamily="34" charset="-122"/>
              </a:rPr>
              <a:t>NCCL </a:t>
            </a:r>
            <a:r>
              <a:rPr lang="zh-CN" altLang="en-US" sz="2400" dirty="0">
                <a:latin typeface="Microsoft YaHei" panose="020B0503020204020204" pitchFamily="34" charset="-122"/>
                <a:ea typeface="Microsoft YaHei" panose="020B0503020204020204" pitchFamily="34" charset="-122"/>
              </a:rPr>
              <a:t>通信库</a:t>
            </a:r>
            <a:endParaRPr lang="en-US"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E7C690EE-8C8E-62E0-FA04-DB42F2364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587" y="2561544"/>
            <a:ext cx="7250825" cy="4122353"/>
          </a:xfrm>
          <a:prstGeom prst="rect">
            <a:avLst/>
          </a:prstGeom>
        </p:spPr>
      </p:pic>
    </p:spTree>
    <p:extLst>
      <p:ext uri="{BB962C8B-B14F-4D97-AF65-F5344CB8AC3E}">
        <p14:creationId xmlns:p14="http://schemas.microsoft.com/office/powerpoint/2010/main" val="11106097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75</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基础概念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01615"/>
            <a:ext cx="11474448" cy="4442948"/>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DeepSpeed</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中也支持多种类型</a:t>
            </a:r>
            <a:r>
              <a:rPr lang="en-US" altLang="zh-CN" sz="2400" dirty="0" err="1">
                <a:latin typeface="Microsoft YaHei" panose="020B0503020204020204" pitchFamily="34" charset="-122"/>
                <a:ea typeface="Microsoft YaHei" panose="020B0503020204020204" pitchFamily="34" charset="-122"/>
              </a:rPr>
              <a:t>ZeRO</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的分片机制，包括</a:t>
            </a:r>
            <a:r>
              <a:rPr lang="en-US" altLang="zh-CN" sz="2400" dirty="0">
                <a:latin typeface="Microsoft YaHei" panose="020B0503020204020204" pitchFamily="34" charset="-122"/>
                <a:ea typeface="Microsoft YaHei" panose="020B0503020204020204" pitchFamily="34" charset="-122"/>
              </a:rPr>
              <a:t>ZeRO-0</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ZeRO-1</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ZeRO-2</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ZeRO-3</a:t>
            </a:r>
            <a:r>
              <a:rPr lang="zh-CN" altLang="en-US" sz="2400" dirty="0">
                <a:latin typeface="Microsoft YaHei" panose="020B0503020204020204" pitchFamily="34" charset="-122"/>
                <a:ea typeface="Microsoft YaHei" panose="020B0503020204020204" pitchFamily="34" charset="-122"/>
              </a:rPr>
              <a:t>以及</a:t>
            </a:r>
            <a:r>
              <a:rPr lang="en-US" altLang="zh-CN" sz="2400" dirty="0" err="1">
                <a:latin typeface="Microsoft YaHei" panose="020B0503020204020204" pitchFamily="34" charset="-122"/>
                <a:ea typeface="Microsoft YaHei" panose="020B0503020204020204" pitchFamily="34" charset="-122"/>
              </a:rPr>
              <a:t>ZeRO</a:t>
            </a:r>
            <a:r>
              <a:rPr lang="en-US" altLang="zh-CN" sz="2400" dirty="0">
                <a:latin typeface="Microsoft YaHei" panose="020B0503020204020204" pitchFamily="34" charset="-122"/>
                <a:ea typeface="Microsoft YaHei" panose="020B0503020204020204" pitchFamily="34" charset="-122"/>
              </a:rPr>
              <a:t>-Infinity</a:t>
            </a:r>
          </a:p>
          <a:p>
            <a:pPr marL="342900" indent="-342900" algn="just">
              <a:lnSpc>
                <a:spcPct val="125000"/>
              </a:lnSpc>
              <a:spcBef>
                <a:spcPts val="1200"/>
              </a:spcBef>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ZeRO-0 </a:t>
            </a:r>
            <a:r>
              <a:rPr lang="zh-CN" altLang="en-US" sz="2000" dirty="0">
                <a:latin typeface="Microsoft YaHei" panose="020B0503020204020204" pitchFamily="34" charset="-122"/>
                <a:ea typeface="Microsoft YaHei" panose="020B0503020204020204" pitchFamily="34" charset="-122"/>
              </a:rPr>
              <a:t>禁用所有类型的分片，仅将</a:t>
            </a:r>
            <a:r>
              <a:rPr lang="en-US" altLang="zh-CN" sz="2000" dirty="0" err="1">
                <a:latin typeface="Microsoft YaHei" panose="020B0503020204020204" pitchFamily="34" charset="-122"/>
                <a:ea typeface="Microsoft YaHei" panose="020B0503020204020204" pitchFamily="34" charset="-122"/>
              </a:rPr>
              <a:t>DeepSpeed</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当作分布式数据并行使用；</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ZeRO-1 </a:t>
            </a:r>
            <a:r>
              <a:rPr lang="zh-CN" altLang="en-US" sz="2000" dirty="0">
                <a:latin typeface="Microsoft YaHei" panose="020B0503020204020204" pitchFamily="34" charset="-122"/>
                <a:ea typeface="Microsoft YaHei" panose="020B0503020204020204" pitchFamily="34" charset="-122"/>
              </a:rPr>
              <a:t>对优化器状态进行分片，占用内存为原始的</a:t>
            </a:r>
            <a:r>
              <a:rPr lang="en-US" altLang="zh-CN" sz="2000" dirty="0">
                <a:latin typeface="Microsoft YaHei" panose="020B0503020204020204" pitchFamily="34" charset="-122"/>
                <a:ea typeface="Microsoft YaHei" panose="020B0503020204020204" pitchFamily="34" charset="-122"/>
              </a:rPr>
              <a:t>1/4</a:t>
            </a:r>
            <a:r>
              <a:rPr lang="zh-CN" altLang="en-US" sz="2000" dirty="0">
                <a:latin typeface="Microsoft YaHei" panose="020B0503020204020204" pitchFamily="34" charset="-122"/>
                <a:ea typeface="Microsoft YaHei" panose="020B0503020204020204" pitchFamily="34" charset="-122"/>
              </a:rPr>
              <a:t>，通信容量与数据并行性相同；</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ZeRO-2</a:t>
            </a:r>
            <a:r>
              <a:rPr lang="zh-CN" altLang="en-US" sz="2000" dirty="0">
                <a:latin typeface="Microsoft YaHei" panose="020B0503020204020204" pitchFamily="34" charset="-122"/>
                <a:ea typeface="Microsoft YaHei" panose="020B0503020204020204" pitchFamily="34" charset="-122"/>
              </a:rPr>
              <a:t>对优化器状态和梯度进行分片，占用内存为原始的</a:t>
            </a:r>
            <a:r>
              <a:rPr lang="en-US" altLang="zh-CN" sz="2000" dirty="0">
                <a:latin typeface="Microsoft YaHei" panose="020B0503020204020204" pitchFamily="34" charset="-122"/>
                <a:ea typeface="Microsoft YaHei" panose="020B0503020204020204" pitchFamily="34" charset="-122"/>
              </a:rPr>
              <a:t>1/8</a:t>
            </a:r>
            <a:r>
              <a:rPr lang="zh-CN" altLang="en-US" sz="2000" dirty="0">
                <a:latin typeface="Microsoft YaHei" panose="020B0503020204020204" pitchFamily="34" charset="-122"/>
                <a:ea typeface="Microsoft YaHei" panose="020B0503020204020204" pitchFamily="34" charset="-122"/>
              </a:rPr>
              <a:t>，通信容量与数据并行性相同；</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ZeRO-3 </a:t>
            </a:r>
            <a:r>
              <a:rPr lang="zh-CN" altLang="en-US" sz="2000" dirty="0">
                <a:latin typeface="Microsoft YaHei" panose="020B0503020204020204" pitchFamily="34" charset="-122"/>
                <a:ea typeface="Microsoft YaHei" panose="020B0503020204020204" pitchFamily="34" charset="-122"/>
              </a:rPr>
              <a:t>对优化器状态、梯度及模型参数进行分片，内存减少与数据并行度和复杂度成线性关系，同时通信容量是数据并行性的</a:t>
            </a:r>
            <a:r>
              <a:rPr lang="en-US" altLang="zh-CN" sz="2000" dirty="0">
                <a:latin typeface="Microsoft YaHei" panose="020B0503020204020204" pitchFamily="34" charset="-122"/>
                <a:ea typeface="Microsoft YaHei" panose="020B0503020204020204" pitchFamily="34" charset="-122"/>
              </a:rPr>
              <a:t>1.5 </a:t>
            </a:r>
            <a:r>
              <a:rPr lang="zh-CN" altLang="en-US" sz="2000" dirty="0">
                <a:latin typeface="Microsoft YaHei" panose="020B0503020204020204" pitchFamily="34" charset="-122"/>
                <a:ea typeface="Microsoft YaHei" panose="020B0503020204020204" pitchFamily="34" charset="-122"/>
              </a:rPr>
              <a:t>倍；</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dirty="0" err="1">
                <a:latin typeface="Microsoft YaHei" panose="020B0503020204020204" pitchFamily="34" charset="-122"/>
                <a:ea typeface="Microsoft YaHei" panose="020B0503020204020204" pitchFamily="34" charset="-122"/>
              </a:rPr>
              <a:t>ZeRO</a:t>
            </a:r>
            <a:r>
              <a:rPr lang="en-US" altLang="zh-CN" sz="2000" dirty="0">
                <a:latin typeface="Microsoft YaHei" panose="020B0503020204020204" pitchFamily="34" charset="-122"/>
                <a:ea typeface="Microsoft YaHei" panose="020B0503020204020204" pitchFamily="34" charset="-122"/>
              </a:rPr>
              <a:t>-Infinity </a:t>
            </a:r>
            <a:r>
              <a:rPr lang="zh-CN" altLang="en-US" sz="2000" dirty="0">
                <a:latin typeface="Microsoft YaHei" panose="020B0503020204020204" pitchFamily="34" charset="-122"/>
                <a:ea typeface="Microsoft YaHei" panose="020B0503020204020204" pitchFamily="34" charset="-122"/>
              </a:rPr>
              <a:t>是</a:t>
            </a:r>
            <a:r>
              <a:rPr lang="en-US" altLang="zh-CN" sz="2000" dirty="0">
                <a:latin typeface="Microsoft YaHei" panose="020B0503020204020204" pitchFamily="34" charset="-122"/>
                <a:ea typeface="Microsoft YaHei" panose="020B0503020204020204" pitchFamily="34" charset="-122"/>
              </a:rPr>
              <a:t>ZeRO-3 </a:t>
            </a:r>
            <a:r>
              <a:rPr lang="zh-CN" altLang="en-US" sz="2000" dirty="0">
                <a:latin typeface="Microsoft YaHei" panose="020B0503020204020204" pitchFamily="34" charset="-122"/>
                <a:ea typeface="Microsoft YaHei" panose="020B0503020204020204" pitchFamily="34" charset="-122"/>
              </a:rPr>
              <a:t>的拓展，允许通过使用</a:t>
            </a:r>
            <a:r>
              <a:rPr lang="en-US" altLang="zh-CN" sz="2000" dirty="0" err="1">
                <a:latin typeface="Microsoft YaHei" panose="020B0503020204020204" pitchFamily="34" charset="-122"/>
                <a:ea typeface="Microsoft YaHei" panose="020B0503020204020204" pitchFamily="34" charset="-122"/>
              </a:rPr>
              <a:t>NVMe</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固态硬盘扩展</a:t>
            </a:r>
            <a:r>
              <a:rPr lang="en-US" altLang="zh-CN" sz="2000" dirty="0">
                <a:latin typeface="Microsoft YaHei" panose="020B0503020204020204" pitchFamily="34" charset="-122"/>
                <a:ea typeface="Microsoft YaHei" panose="020B0503020204020204" pitchFamily="34" charset="-122"/>
              </a:rPr>
              <a:t>GPU </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CPU </a:t>
            </a:r>
            <a:r>
              <a:rPr lang="zh-CN" altLang="en-US" sz="2000" dirty="0">
                <a:latin typeface="Microsoft YaHei" panose="020B0503020204020204" pitchFamily="34" charset="-122"/>
                <a:ea typeface="Microsoft YaHei" panose="020B0503020204020204" pitchFamily="34" charset="-122"/>
              </a:rPr>
              <a:t>内存来训练大语言模型。</a:t>
            </a:r>
            <a:endParaRPr 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489411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76</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基础概念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01615"/>
            <a:ext cx="11474448" cy="51180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以下是</a:t>
            </a:r>
            <a:r>
              <a:rPr lang="en-US" altLang="zh-CN" sz="2400" dirty="0" err="1">
                <a:latin typeface="Microsoft YaHei" panose="020B0503020204020204" pitchFamily="34" charset="-122"/>
                <a:ea typeface="Microsoft YaHei" panose="020B0503020204020204" pitchFamily="34" charset="-122"/>
              </a:rPr>
              <a:t>DeepSpeed</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使用</a:t>
            </a:r>
            <a:r>
              <a:rPr lang="en-US" altLang="zh-CN" sz="2400" dirty="0">
                <a:latin typeface="Microsoft YaHei" panose="020B0503020204020204" pitchFamily="34" charset="-122"/>
                <a:ea typeface="Microsoft YaHei" panose="020B0503020204020204" pitchFamily="34" charset="-122"/>
              </a:rPr>
              <a:t>ZeRO-3 </a:t>
            </a:r>
            <a:r>
              <a:rPr lang="zh-CN" altLang="en-US" sz="2400" dirty="0">
                <a:latin typeface="Microsoft YaHei" panose="020B0503020204020204" pitchFamily="34" charset="-122"/>
                <a:ea typeface="Microsoft YaHei" panose="020B0503020204020204" pitchFamily="34" charset="-122"/>
              </a:rPr>
              <a:t>配置参数的样例：</a:t>
            </a:r>
            <a:endParaRPr lang="en-US"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C16FC9E6-64D9-5C8F-ECD8-33F843A0C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657271"/>
            <a:ext cx="7772400" cy="5064204"/>
          </a:xfrm>
          <a:prstGeom prst="rect">
            <a:avLst/>
          </a:prstGeom>
        </p:spPr>
      </p:pic>
    </p:spTree>
    <p:extLst>
      <p:ext uri="{BB962C8B-B14F-4D97-AF65-F5344CB8AC3E}">
        <p14:creationId xmlns:p14="http://schemas.microsoft.com/office/powerpoint/2010/main" val="875074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77</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基础概念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01615"/>
            <a:ext cx="11474448"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如果希望在</a:t>
            </a:r>
            <a:r>
              <a:rPr lang="en-US" altLang="zh-CN" sz="2400" dirty="0">
                <a:latin typeface="Microsoft YaHei" panose="020B0503020204020204" pitchFamily="34" charset="-122"/>
                <a:ea typeface="Microsoft YaHei" panose="020B0503020204020204" pitchFamily="34" charset="-122"/>
              </a:rPr>
              <a:t>ZeRO-3 </a:t>
            </a:r>
            <a:r>
              <a:rPr lang="zh-CN" altLang="en-US" sz="2400" dirty="0">
                <a:latin typeface="Microsoft YaHei" panose="020B0503020204020204" pitchFamily="34" charset="-122"/>
                <a:ea typeface="Microsoft YaHei" panose="020B0503020204020204" pitchFamily="34" charset="-122"/>
              </a:rPr>
              <a:t>的基础上继续使用</a:t>
            </a:r>
            <a:r>
              <a:rPr lang="en-US" altLang="zh-CN" sz="2400" dirty="0" err="1">
                <a:latin typeface="Microsoft YaHei" panose="020B0503020204020204" pitchFamily="34" charset="-122"/>
                <a:ea typeface="Microsoft YaHei" panose="020B0503020204020204" pitchFamily="34" charset="-122"/>
              </a:rPr>
              <a:t>ZeRO</a:t>
            </a:r>
            <a:r>
              <a:rPr lang="en-US" altLang="zh-CN" sz="2400" dirty="0">
                <a:latin typeface="Microsoft YaHei" panose="020B0503020204020204" pitchFamily="34" charset="-122"/>
                <a:ea typeface="Microsoft YaHei" panose="020B0503020204020204" pitchFamily="34" charset="-122"/>
              </a:rPr>
              <a:t>-Infinity </a:t>
            </a:r>
            <a:r>
              <a:rPr lang="zh-CN" altLang="en-US" sz="2400" dirty="0">
                <a:latin typeface="Microsoft YaHei" panose="020B0503020204020204" pitchFamily="34" charset="-122"/>
                <a:ea typeface="Microsoft YaHei" panose="020B0503020204020204" pitchFamily="34" charset="-122"/>
              </a:rPr>
              <a:t>将优化器状态和计算转移到</a:t>
            </a:r>
            <a:r>
              <a:rPr lang="en-US" altLang="zh-CN" sz="2400" dirty="0">
                <a:latin typeface="Microsoft YaHei" panose="020B0503020204020204" pitchFamily="34" charset="-122"/>
                <a:ea typeface="Microsoft YaHei" panose="020B0503020204020204" pitchFamily="34" charset="-122"/>
              </a:rPr>
              <a:t>CPU </a:t>
            </a:r>
            <a:r>
              <a:rPr lang="zh-CN" altLang="en-US" sz="2400" dirty="0">
                <a:latin typeface="Microsoft YaHei" panose="020B0503020204020204" pitchFamily="34" charset="-122"/>
                <a:ea typeface="Microsoft YaHei" panose="020B0503020204020204" pitchFamily="34" charset="-122"/>
              </a:rPr>
              <a:t>中，可以在配置文件中按照如下方式配置：</a:t>
            </a:r>
            <a:endParaRPr lang="en-US" dirty="0">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012391FA-9DFD-7DEC-2616-9F2C9DF0D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350" y="2062302"/>
            <a:ext cx="7772400" cy="2384022"/>
          </a:xfrm>
          <a:prstGeom prst="rect">
            <a:avLst/>
          </a:prstGeom>
        </p:spPr>
      </p:pic>
    </p:spTree>
    <p:extLst>
      <p:ext uri="{BB962C8B-B14F-4D97-AF65-F5344CB8AC3E}">
        <p14:creationId xmlns:p14="http://schemas.microsoft.com/office/powerpoint/2010/main" val="7546725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78</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基础概念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01615"/>
            <a:ext cx="11474448" cy="51180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甚至可以进一步将模型参数也装载到</a:t>
            </a:r>
            <a:r>
              <a:rPr lang="en-US" altLang="zh-CN" sz="2400" dirty="0">
                <a:latin typeface="Microsoft YaHei" panose="020B0503020204020204" pitchFamily="34" charset="-122"/>
                <a:ea typeface="Microsoft YaHei" panose="020B0503020204020204" pitchFamily="34" charset="-122"/>
              </a:rPr>
              <a:t>CPU </a:t>
            </a:r>
            <a:r>
              <a:rPr lang="zh-CN" altLang="en-US" sz="2400" dirty="0">
                <a:latin typeface="Microsoft YaHei" panose="020B0503020204020204" pitchFamily="34" charset="-122"/>
                <a:ea typeface="Microsoft YaHei" panose="020B0503020204020204" pitchFamily="34" charset="-122"/>
              </a:rPr>
              <a:t>内存中，在配置文件中按照如下方式配置：</a:t>
            </a:r>
            <a:endParaRPr lang="en-US"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452FDF58-7889-48EA-32CC-EFEF36AB3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050" y="2096307"/>
            <a:ext cx="7772400" cy="610078"/>
          </a:xfrm>
          <a:prstGeom prst="rect">
            <a:avLst/>
          </a:prstGeom>
        </p:spPr>
      </p:pic>
      <p:pic>
        <p:nvPicPr>
          <p:cNvPr id="15" name="Picture 14">
            <a:extLst>
              <a:ext uri="{FF2B5EF4-FFF2-40B4-BE49-F238E27FC236}">
                <a16:creationId xmlns:a16="http://schemas.microsoft.com/office/drawing/2014/main" id="{212C75A3-7509-8638-0383-7BD46DB89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050" y="2706385"/>
            <a:ext cx="7772400" cy="2457002"/>
          </a:xfrm>
          <a:prstGeom prst="rect">
            <a:avLst/>
          </a:prstGeom>
        </p:spPr>
      </p:pic>
    </p:spTree>
    <p:extLst>
      <p:ext uri="{BB962C8B-B14F-4D97-AF65-F5344CB8AC3E}">
        <p14:creationId xmlns:p14="http://schemas.microsoft.com/office/powerpoint/2010/main" val="245289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79</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基础概念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01615"/>
            <a:ext cx="11474448" cy="51180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如果希望将更多的内存装载到</a:t>
            </a:r>
            <a:r>
              <a:rPr lang="en-US" altLang="zh-CN" sz="2400" dirty="0" err="1">
                <a:latin typeface="Microsoft YaHei" panose="020B0503020204020204" pitchFamily="34" charset="-122"/>
                <a:ea typeface="Microsoft YaHei" panose="020B0503020204020204" pitchFamily="34" charset="-122"/>
              </a:rPr>
              <a:t>NVMe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中，则可以在配置文件中按照如下方式配置：</a:t>
            </a:r>
            <a:endParaRPr lang="en-US" dirty="0">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F1FFC5B8-E35C-353E-BD81-B88FCB6E9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094891"/>
            <a:ext cx="7772400" cy="3498790"/>
          </a:xfrm>
          <a:prstGeom prst="rect">
            <a:avLst/>
          </a:prstGeom>
        </p:spPr>
      </p:pic>
    </p:spTree>
    <p:extLst>
      <p:ext uri="{BB962C8B-B14F-4D97-AF65-F5344CB8AC3E}">
        <p14:creationId xmlns:p14="http://schemas.microsoft.com/office/powerpoint/2010/main" val="404410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4366003"/>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分布式训练的总体目标就是提升总的训练速度，减少模型训练的总体时间。总训练速度可以用如下公式简略估计：</a:t>
            </a:r>
            <a:endParaRPr lang="en-US" altLang="zh-CN" sz="2400" dirty="0">
              <a:latin typeface="Microsoft YaHei" panose="020B0503020204020204" pitchFamily="34" charset="-122"/>
              <a:ea typeface="Microsoft YaHei" panose="020B0503020204020204" pitchFamily="34" charset="-122"/>
            </a:endParaRPr>
          </a:p>
          <a:p>
            <a:pPr algn="ctr">
              <a:lnSpc>
                <a:spcPct val="125000"/>
              </a:lnSpc>
              <a:spcBef>
                <a:spcPts val="1200"/>
              </a:spcBef>
            </a:pPr>
            <a:r>
              <a:rPr lang="zh-CN" altLang="en-US" sz="2400" b="1" dirty="0">
                <a:latin typeface="Microsoft YaHei" panose="020B0503020204020204" pitchFamily="34" charset="-122"/>
                <a:ea typeface="Microsoft YaHei" panose="020B0503020204020204" pitchFamily="34" charset="-122"/>
              </a:rPr>
              <a:t>总训练速度 </a:t>
            </a:r>
            <a:r>
              <a:rPr lang="zh-CN" altLang="en-US" sz="2400" dirty="0">
                <a:latin typeface="Microsoft YaHei" panose="020B0503020204020204" pitchFamily="34" charset="-122"/>
                <a:ea typeface="Microsoft YaHei" panose="020B0503020204020204" pitchFamily="34" charset="-122"/>
              </a:rPr>
              <a:t>∝ 单设备计算速度 </a:t>
            </a:r>
            <a:r>
              <a:rPr lang="en-US" sz="2400" dirty="0">
                <a:latin typeface="Microsoft YaHei" panose="020B0503020204020204" pitchFamily="34" charset="-122"/>
                <a:ea typeface="Microsoft YaHei" panose="020B0503020204020204" pitchFamily="34" charset="-122"/>
              </a:rPr>
              <a:t>X</a:t>
            </a:r>
            <a:r>
              <a:rPr lang="zh-CN" altLang="en-US" sz="2400" dirty="0">
                <a:latin typeface="Microsoft YaHei" panose="020B0503020204020204" pitchFamily="34" charset="-122"/>
                <a:ea typeface="Microsoft YaHei" panose="020B0503020204020204" pitchFamily="34" charset="-122"/>
              </a:rPr>
              <a:t> 计算设备总量 </a:t>
            </a:r>
            <a:r>
              <a:rPr lang="en-US" sz="2400" dirty="0">
                <a:latin typeface="Microsoft YaHei" panose="020B0503020204020204" pitchFamily="34" charset="-122"/>
                <a:ea typeface="Microsoft YaHei" panose="020B0503020204020204" pitchFamily="34" charset="-122"/>
              </a:rPr>
              <a:t>X</a:t>
            </a:r>
            <a:r>
              <a:rPr lang="zh-CN" altLang="en-US" sz="2400" dirty="0">
                <a:latin typeface="Microsoft YaHei" panose="020B0503020204020204" pitchFamily="34" charset="-122"/>
                <a:ea typeface="Microsoft YaHei" panose="020B0503020204020204" pitchFamily="34" charset="-122"/>
              </a:rPr>
              <a:t> 多设备加速比</a:t>
            </a: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单设备计算速度主要由单块</a:t>
            </a:r>
            <a:r>
              <a:rPr lang="zh-CN" altLang="en-US" sz="2000" b="1" dirty="0">
                <a:solidFill>
                  <a:srgbClr val="0070C0"/>
                </a:solidFill>
                <a:latin typeface="Microsoft YaHei" panose="020B0503020204020204" pitchFamily="34" charset="-122"/>
                <a:ea typeface="Microsoft YaHei" panose="020B0503020204020204" pitchFamily="34" charset="-122"/>
              </a:rPr>
              <a:t>计算加速芯片的运算速度和数据</a:t>
            </a:r>
            <a:r>
              <a:rPr lang="en-US" altLang="zh-CN" sz="2000" b="1" dirty="0">
                <a:solidFill>
                  <a:srgbClr val="0070C0"/>
                </a:solidFill>
                <a:latin typeface="Microsoft YaHei" panose="020B0503020204020204" pitchFamily="34" charset="-122"/>
                <a:ea typeface="Microsoft YaHei" panose="020B0503020204020204" pitchFamily="34" charset="-122"/>
              </a:rPr>
              <a:t>I/O</a:t>
            </a:r>
            <a:r>
              <a:rPr lang="zh-CN" altLang="en-US" sz="2000" b="1" dirty="0">
                <a:solidFill>
                  <a:srgbClr val="0070C0"/>
                </a:solidFill>
                <a:latin typeface="Microsoft YaHei" panose="020B0503020204020204" pitchFamily="34" charset="-122"/>
                <a:ea typeface="Microsoft YaHei" panose="020B0503020204020204" pitchFamily="34" charset="-122"/>
              </a:rPr>
              <a:t>能力</a:t>
            </a:r>
            <a:r>
              <a:rPr lang="zh-CN" altLang="en-US" sz="2000" dirty="0">
                <a:latin typeface="Microsoft YaHei" panose="020B0503020204020204" pitchFamily="34" charset="-122"/>
                <a:ea typeface="Microsoft YaHei" panose="020B0503020204020204" pitchFamily="34" charset="-122"/>
              </a:rPr>
              <a:t>来决定，对单设备训练效率进行优化，主要的技术手段有混合精度训练、算子融合、梯度累加等；</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分布式训练系统中计算设备数量越多，其理论峰值计算速度就会越高，但是受到通信效率的影响，计算设备数量增大则会造成加速比急速降低；</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多设备加速比则是由计算和通讯效率决定</a:t>
            </a:r>
            <a:r>
              <a:rPr lang="zh-CN" altLang="en-US" sz="2000" dirty="0">
                <a:latin typeface="Microsoft YaHei" panose="020B0503020204020204" pitchFamily="34" charset="-122"/>
                <a:ea typeface="Microsoft YaHei" panose="020B0503020204020204" pitchFamily="34" charset="-122"/>
              </a:rPr>
              <a:t>，需要结合算法和网络拓扑结构进行优化，分布式训练并行策略主要目标就是提升分布式训练系统中的多设备加速比。</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分布式训练概述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0952842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80</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491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分布式训练实践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59A6C5F8-F046-9B37-7AB3-D0F41F5FC031}"/>
              </a:ext>
            </a:extLst>
          </p:cNvPr>
          <p:cNvSpPr txBox="1"/>
          <p:nvPr/>
        </p:nvSpPr>
        <p:spPr>
          <a:xfrm>
            <a:off x="358776" y="1001615"/>
            <a:ext cx="11474448" cy="2512354"/>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LLaMA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模型是目前最流行、性能最强大的开源模型之一，基于</a:t>
            </a:r>
            <a:r>
              <a:rPr lang="en-US" altLang="zh-CN" sz="2400" dirty="0" err="1">
                <a:latin typeface="Microsoft YaHei" panose="020B0503020204020204" pitchFamily="34" charset="-122"/>
                <a:ea typeface="Microsoft YaHei" panose="020B0503020204020204" pitchFamily="34" charset="-122"/>
              </a:rPr>
              <a:t>LLaMA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构造的模型生态可以覆盖绝大部分模型使用场景。在设置完必要的数据和环境配置后，本节将逐步演示如何使用</a:t>
            </a:r>
            <a:r>
              <a:rPr lang="en-US" altLang="zh-CN" sz="2400" dirty="0" err="1">
                <a:latin typeface="Microsoft YaHei" panose="020B0503020204020204" pitchFamily="34" charset="-122"/>
                <a:ea typeface="Microsoft YaHei" panose="020B0503020204020204" pitchFamily="34" charset="-122"/>
              </a:rPr>
              <a:t>DeepSpeed</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框架训练</a:t>
            </a:r>
            <a:r>
              <a:rPr lang="en-US" altLang="zh-CN" sz="2400" dirty="0" err="1">
                <a:latin typeface="Microsoft YaHei" panose="020B0503020204020204" pitchFamily="34" charset="-122"/>
                <a:ea typeface="Microsoft YaHei" panose="020B0503020204020204" pitchFamily="34" charset="-122"/>
              </a:rPr>
              <a:t>LLaMA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模型。</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sz="2400" dirty="0" err="1">
                <a:latin typeface="Microsoft YaHei" panose="020B0503020204020204" pitchFamily="34" charset="-122"/>
                <a:ea typeface="Microsoft YaHei" panose="020B0503020204020204" pitchFamily="34" charset="-122"/>
              </a:rPr>
              <a:t>DeepSpeed</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可以很好地兼容</a:t>
            </a:r>
            <a:r>
              <a:rPr lang="en-US" sz="2400" dirty="0" err="1">
                <a:latin typeface="Microsoft YaHei" panose="020B0503020204020204" pitchFamily="34" charset="-122"/>
                <a:ea typeface="Microsoft YaHei" panose="020B0503020204020204" pitchFamily="34" charset="-122"/>
              </a:rPr>
              <a:t>PyTorch</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和</a:t>
            </a:r>
            <a:r>
              <a:rPr lang="en-US" sz="2400" dirty="0">
                <a:latin typeface="Microsoft YaHei" panose="020B0503020204020204" pitchFamily="34" charset="-122"/>
                <a:ea typeface="Microsoft YaHei" panose="020B0503020204020204" pitchFamily="34" charset="-122"/>
              </a:rPr>
              <a:t>CUDA </a:t>
            </a:r>
            <a:r>
              <a:rPr lang="zh-CN" altLang="en-US" sz="2400" dirty="0">
                <a:latin typeface="Microsoft YaHei" panose="020B0503020204020204" pitchFamily="34" charset="-122"/>
                <a:ea typeface="Microsoft YaHei" panose="020B0503020204020204" pitchFamily="34" charset="-122"/>
              </a:rPr>
              <a:t>的大多数版本，其安装过程通常无须指定特、殊配置选项，可以直接通过</a:t>
            </a:r>
            <a:r>
              <a:rPr lang="en-US" sz="2400" dirty="0">
                <a:latin typeface="Microsoft YaHei" panose="020B0503020204020204" pitchFamily="34" charset="-122"/>
                <a:ea typeface="Microsoft YaHei" panose="020B0503020204020204" pitchFamily="34" charset="-122"/>
              </a:rPr>
              <a:t>pip </a:t>
            </a:r>
            <a:r>
              <a:rPr lang="zh-CN" altLang="en-US" sz="2400" dirty="0">
                <a:latin typeface="Microsoft YaHei" panose="020B0503020204020204" pitchFamily="34" charset="-122"/>
                <a:ea typeface="Microsoft YaHei" panose="020B0503020204020204" pitchFamily="34" charset="-122"/>
              </a:rPr>
              <a:t>命令完成。</a:t>
            </a:r>
            <a:endParaRPr lang="en-US" sz="2400" dirty="0">
              <a:latin typeface="Microsoft YaHei" panose="020B0503020204020204" pitchFamily="34" charset="-122"/>
              <a:ea typeface="Microsoft YaHei" panose="020B0503020204020204" pitchFamily="34" charset="-122"/>
            </a:endParaRPr>
          </a:p>
        </p:txBody>
      </p:sp>
      <p:pic>
        <p:nvPicPr>
          <p:cNvPr id="17" name="Picture 16">
            <a:extLst>
              <a:ext uri="{FF2B5EF4-FFF2-40B4-BE49-F238E27FC236}">
                <a16:creationId xmlns:a16="http://schemas.microsoft.com/office/drawing/2014/main" id="{DB690FCC-88FA-C64A-DF2E-0D07F0F29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19" y="4046278"/>
            <a:ext cx="11283780" cy="756945"/>
          </a:xfrm>
          <a:prstGeom prst="rect">
            <a:avLst/>
          </a:prstGeom>
        </p:spPr>
      </p:pic>
    </p:spTree>
    <p:extLst>
      <p:ext uri="{BB962C8B-B14F-4D97-AF65-F5344CB8AC3E}">
        <p14:creationId xmlns:p14="http://schemas.microsoft.com/office/powerpoint/2010/main" val="16914680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81</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491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分布式训练实践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78458733-4EC8-90A9-B35E-371034A621A9}"/>
              </a:ext>
            </a:extLst>
          </p:cNvPr>
          <p:cNvSpPr txBox="1"/>
          <p:nvPr/>
        </p:nvSpPr>
        <p:spPr>
          <a:xfrm>
            <a:off x="358776" y="1030287"/>
            <a:ext cx="6093912" cy="461665"/>
          </a:xfrm>
          <a:prstGeom prst="rect">
            <a:avLst/>
          </a:prstGeom>
          <a:noFill/>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1. </a:t>
            </a:r>
            <a:r>
              <a:rPr lang="zh-CN" altLang="en-US" sz="2400" b="1" dirty="0">
                <a:solidFill>
                  <a:srgbClr val="0070C0"/>
                </a:solidFill>
                <a:latin typeface="Microsoft YaHei" panose="020B0503020204020204" pitchFamily="34" charset="-122"/>
                <a:ea typeface="Microsoft YaHei" panose="020B0503020204020204" pitchFamily="34" charset="-122"/>
              </a:rPr>
              <a:t>训练数据配置</a:t>
            </a:r>
          </a:p>
        </p:txBody>
      </p:sp>
      <p:sp>
        <p:nvSpPr>
          <p:cNvPr id="15" name="TextBox 14">
            <a:extLst>
              <a:ext uri="{FF2B5EF4-FFF2-40B4-BE49-F238E27FC236}">
                <a16:creationId xmlns:a16="http://schemas.microsoft.com/office/drawing/2014/main" id="{9C484C9D-BD26-DB65-0F17-14C88F592358}"/>
              </a:ext>
            </a:extLst>
          </p:cNvPr>
          <p:cNvSpPr txBox="1"/>
          <p:nvPr/>
        </p:nvSpPr>
        <p:spPr>
          <a:xfrm>
            <a:off x="358777" y="1607839"/>
            <a:ext cx="11401422" cy="4981557"/>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使用</a:t>
            </a:r>
            <a:r>
              <a:rPr lang="en-US" sz="2000" dirty="0" err="1">
                <a:latin typeface="Microsoft YaHei" panose="020B0503020204020204" pitchFamily="34" charset="-122"/>
                <a:ea typeface="Microsoft YaHei" panose="020B0503020204020204" pitchFamily="34" charset="-122"/>
              </a:rPr>
              <a:t>PyTorch</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和</a:t>
            </a:r>
            <a:r>
              <a:rPr lang="en-US" sz="2000" dirty="0">
                <a:latin typeface="Microsoft YaHei" panose="020B0503020204020204" pitchFamily="34" charset="-122"/>
                <a:ea typeface="Microsoft YaHei" panose="020B0503020204020204" pitchFamily="34" charset="-122"/>
              </a:rPr>
              <a:t>transformers </a:t>
            </a:r>
            <a:r>
              <a:rPr lang="zh-CN" altLang="en-US" sz="2000" dirty="0">
                <a:latin typeface="Microsoft YaHei" panose="020B0503020204020204" pitchFamily="34" charset="-122"/>
                <a:ea typeface="Microsoft YaHei" panose="020B0503020204020204" pitchFamily="34" charset="-122"/>
              </a:rPr>
              <a:t>库来设置预训练模型的数据加载器，以实现在单机或多机分布式训练环境中对数据的加载和采样。需要导入的模块如下。</a:t>
            </a:r>
          </a:p>
          <a:p>
            <a:pPr marL="742950" lvl="1" indent="-285750" algn="just">
              <a:lnSpc>
                <a:spcPct val="125000"/>
              </a:lnSpc>
              <a:spcBef>
                <a:spcPts val="600"/>
              </a:spcBef>
              <a:buFont typeface="Arial" panose="020B0604020202020204" pitchFamily="34" charset="0"/>
              <a:buChar char="•"/>
            </a:pPr>
            <a:r>
              <a:rPr lang="en-US" dirty="0" err="1">
                <a:latin typeface="Microsoft YaHei" panose="020B0503020204020204" pitchFamily="34" charset="-122"/>
                <a:ea typeface="Microsoft YaHei" panose="020B0503020204020204" pitchFamily="34" charset="-122"/>
              </a:rPr>
              <a:t>DataLoader：PyTorch</a:t>
            </a:r>
            <a:r>
              <a:rPr lang="en-US"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提供的工具，用于从数据集加载数据到模型进行训练或评估。</a:t>
            </a:r>
          </a:p>
          <a:p>
            <a:pPr marL="742950" lvl="1" indent="-285750" algn="just">
              <a:lnSpc>
                <a:spcPct val="125000"/>
              </a:lnSpc>
              <a:spcBef>
                <a:spcPts val="600"/>
              </a:spcBef>
              <a:buFont typeface="Arial" panose="020B0604020202020204" pitchFamily="34" charset="0"/>
              <a:buChar char="•"/>
            </a:pPr>
            <a:r>
              <a:rPr lang="en-US" dirty="0" err="1">
                <a:latin typeface="Microsoft YaHei" panose="020B0503020204020204" pitchFamily="34" charset="-122"/>
                <a:ea typeface="Microsoft YaHei" panose="020B0503020204020204" pitchFamily="34" charset="-122"/>
              </a:rPr>
              <a:t>RandomSampler</a:t>
            </a:r>
            <a:r>
              <a:rPr lang="en-US"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和</a:t>
            </a:r>
            <a:r>
              <a:rPr lang="en-US" dirty="0" err="1">
                <a:latin typeface="Microsoft YaHei" panose="020B0503020204020204" pitchFamily="34" charset="-122"/>
                <a:ea typeface="Microsoft YaHei" panose="020B0503020204020204" pitchFamily="34" charset="-122"/>
              </a:rPr>
              <a:t>SequentialSampler</a:t>
            </a:r>
            <a:r>
              <a:rPr lang="en-US"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这是</a:t>
            </a:r>
            <a:r>
              <a:rPr lang="en-US" dirty="0" err="1">
                <a:latin typeface="Microsoft YaHei" panose="020B0503020204020204" pitchFamily="34" charset="-122"/>
                <a:ea typeface="Microsoft YaHei" panose="020B0503020204020204" pitchFamily="34" charset="-122"/>
              </a:rPr>
              <a:t>PyTorch</a:t>
            </a:r>
            <a:r>
              <a:rPr lang="en-US"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提供的两种采样器。</a:t>
            </a:r>
            <a:r>
              <a:rPr lang="en-US" dirty="0" err="1">
                <a:latin typeface="Microsoft YaHei" panose="020B0503020204020204" pitchFamily="34" charset="-122"/>
                <a:ea typeface="Microsoft YaHei" panose="020B0503020204020204" pitchFamily="34" charset="-122"/>
              </a:rPr>
              <a:t>RandomSampler</a:t>
            </a:r>
            <a:r>
              <a:rPr lang="zh-CN" altLang="en-US" dirty="0">
                <a:latin typeface="Microsoft YaHei" panose="020B0503020204020204" pitchFamily="34" charset="-122"/>
                <a:ea typeface="Microsoft YaHei" panose="020B0503020204020204" pitchFamily="34" charset="-122"/>
              </a:rPr>
              <a:t>随机采样数据，而</a:t>
            </a:r>
            <a:r>
              <a:rPr lang="en-US" dirty="0" err="1">
                <a:latin typeface="Microsoft YaHei" panose="020B0503020204020204" pitchFamily="34" charset="-122"/>
                <a:ea typeface="Microsoft YaHei" panose="020B0503020204020204" pitchFamily="34" charset="-122"/>
              </a:rPr>
              <a:t>SequentialSampler</a:t>
            </a:r>
            <a:r>
              <a:rPr lang="en-US"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顺序采样数据。</a:t>
            </a:r>
          </a:p>
          <a:p>
            <a:pPr marL="742950" lvl="1" indent="-285750" algn="just">
              <a:lnSpc>
                <a:spcPct val="125000"/>
              </a:lnSpc>
              <a:spcBef>
                <a:spcPts val="600"/>
              </a:spcBef>
              <a:buFont typeface="Arial" panose="020B0604020202020204" pitchFamily="34" charset="0"/>
              <a:buChar char="•"/>
            </a:pPr>
            <a:r>
              <a:rPr lang="en-US" dirty="0" err="1">
                <a:latin typeface="Microsoft YaHei" panose="020B0503020204020204" pitchFamily="34" charset="-122"/>
                <a:ea typeface="Microsoft YaHei" panose="020B0503020204020204" pitchFamily="34" charset="-122"/>
              </a:rPr>
              <a:t>DistributedSampler</a:t>
            </a:r>
            <a:r>
              <a:rPr lang="en-US"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用于分布式训练的数据采样器。</a:t>
            </a:r>
          </a:p>
          <a:p>
            <a:pPr marL="742950" lvl="1" indent="-285750" algn="just">
              <a:lnSpc>
                <a:spcPct val="125000"/>
              </a:lnSpc>
              <a:spcBef>
                <a:spcPts val="600"/>
              </a:spcBef>
              <a:buFont typeface="Arial" panose="020B0604020202020204" pitchFamily="34" charset="0"/>
              <a:buChar char="•"/>
            </a:pPr>
            <a:r>
              <a:rPr lang="en-US" dirty="0" err="1">
                <a:latin typeface="Microsoft YaHei" panose="020B0503020204020204" pitchFamily="34" charset="-122"/>
                <a:ea typeface="Microsoft YaHei" panose="020B0503020204020204" pitchFamily="34" charset="-122"/>
              </a:rPr>
              <a:t>default_data_collator：transformers</a:t>
            </a:r>
            <a:r>
              <a:rPr lang="en-US"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库提供的默认数据收集器，用于将多个样本整合为一个批量数据。</a:t>
            </a:r>
          </a:p>
          <a:p>
            <a:pPr marL="742950" lvl="1" indent="-285750" algn="just">
              <a:lnSpc>
                <a:spcPct val="125000"/>
              </a:lnSpc>
              <a:spcBef>
                <a:spcPts val="600"/>
              </a:spcBef>
              <a:buFont typeface="Arial" panose="020B0604020202020204" pitchFamily="34" charset="0"/>
              <a:buChar char="•"/>
            </a:pPr>
            <a:r>
              <a:rPr lang="en-US" dirty="0" err="1">
                <a:latin typeface="Microsoft YaHei" panose="020B0503020204020204" pitchFamily="34" charset="-122"/>
                <a:ea typeface="Microsoft YaHei" panose="020B0503020204020204" pitchFamily="34" charset="-122"/>
              </a:rPr>
              <a:t>create_pretrain_dataset</a:t>
            </a:r>
            <a:r>
              <a:rPr lang="en-US"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一个自定义函数，用于创建预训练数据集。</a:t>
            </a:r>
            <a:endParaRPr lang="en-US" altLang="zh-CN"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通过检查</a:t>
            </a:r>
            <a:r>
              <a:rPr lang="en-US" sz="2000" dirty="0" err="1">
                <a:latin typeface="Microsoft YaHei" panose="020B0503020204020204" pitchFamily="34" charset="-122"/>
                <a:ea typeface="Microsoft YaHei" panose="020B0503020204020204" pitchFamily="34" charset="-122"/>
              </a:rPr>
              <a:t>args.local_rank</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是否为−</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，代码会选择使用普通的采样器（单机）还是分布式采样器（多机）。</a:t>
            </a:r>
            <a:r>
              <a:rPr lang="en-US" sz="2000" dirty="0" err="1">
                <a:latin typeface="Microsoft YaHei" panose="020B0503020204020204" pitchFamily="34" charset="-122"/>
                <a:ea typeface="Microsoft YaHei" panose="020B0503020204020204" pitchFamily="34" charset="-122"/>
              </a:rPr>
              <a:t>DistributedSampler</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确保在分布式训练环境中，每个进程或节点都能获得数据的一个不重复的子集，这使得分布式训练变为可能。而在单机环境中，使用常规的随机或顺序采样器即可。具体代码如下所示：</a:t>
            </a:r>
          </a:p>
        </p:txBody>
      </p:sp>
    </p:spTree>
    <p:extLst>
      <p:ext uri="{BB962C8B-B14F-4D97-AF65-F5344CB8AC3E}">
        <p14:creationId xmlns:p14="http://schemas.microsoft.com/office/powerpoint/2010/main" val="41882314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82</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491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分布式训练实践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78458733-4EC8-90A9-B35E-371034A621A9}"/>
              </a:ext>
            </a:extLst>
          </p:cNvPr>
          <p:cNvSpPr txBox="1"/>
          <p:nvPr/>
        </p:nvSpPr>
        <p:spPr>
          <a:xfrm>
            <a:off x="358776" y="1030287"/>
            <a:ext cx="6093912" cy="461665"/>
          </a:xfrm>
          <a:prstGeom prst="rect">
            <a:avLst/>
          </a:prstGeom>
          <a:noFill/>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1. </a:t>
            </a:r>
            <a:r>
              <a:rPr lang="zh-CN" altLang="en-US" sz="2400" b="1" dirty="0">
                <a:solidFill>
                  <a:srgbClr val="0070C0"/>
                </a:solidFill>
                <a:latin typeface="Microsoft YaHei" panose="020B0503020204020204" pitchFamily="34" charset="-122"/>
                <a:ea typeface="Microsoft YaHei" panose="020B0503020204020204" pitchFamily="34" charset="-122"/>
              </a:rPr>
              <a:t>训练数据配置</a:t>
            </a:r>
          </a:p>
        </p:txBody>
      </p:sp>
      <p:pic>
        <p:nvPicPr>
          <p:cNvPr id="4" name="Picture 3">
            <a:extLst>
              <a:ext uri="{FF2B5EF4-FFF2-40B4-BE49-F238E27FC236}">
                <a16:creationId xmlns:a16="http://schemas.microsoft.com/office/drawing/2014/main" id="{005C50B4-DB4C-6F02-FCDE-9A6B38F51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1388" y="1261119"/>
            <a:ext cx="6119134" cy="4235588"/>
          </a:xfrm>
          <a:prstGeom prst="rect">
            <a:avLst/>
          </a:prstGeom>
        </p:spPr>
      </p:pic>
      <p:pic>
        <p:nvPicPr>
          <p:cNvPr id="14" name="Picture 13">
            <a:extLst>
              <a:ext uri="{FF2B5EF4-FFF2-40B4-BE49-F238E27FC236}">
                <a16:creationId xmlns:a16="http://schemas.microsoft.com/office/drawing/2014/main" id="{D263D629-0EEB-0224-B2A7-4910603447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1388" y="5491100"/>
            <a:ext cx="6083790" cy="1399557"/>
          </a:xfrm>
          <a:prstGeom prst="rect">
            <a:avLst/>
          </a:prstGeom>
        </p:spPr>
      </p:pic>
    </p:spTree>
    <p:extLst>
      <p:ext uri="{BB962C8B-B14F-4D97-AF65-F5344CB8AC3E}">
        <p14:creationId xmlns:p14="http://schemas.microsoft.com/office/powerpoint/2010/main" val="42931315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83</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491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分布式训练实践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78458733-4EC8-90A9-B35E-371034A621A9}"/>
              </a:ext>
            </a:extLst>
          </p:cNvPr>
          <p:cNvSpPr txBox="1"/>
          <p:nvPr/>
        </p:nvSpPr>
        <p:spPr>
          <a:xfrm>
            <a:off x="358776" y="1030287"/>
            <a:ext cx="6093912" cy="461665"/>
          </a:xfrm>
          <a:prstGeom prst="rect">
            <a:avLst/>
          </a:prstGeom>
          <a:noFill/>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2. </a:t>
            </a:r>
            <a:r>
              <a:rPr lang="zh-CN" altLang="en-US" sz="2400" b="1" dirty="0">
                <a:solidFill>
                  <a:srgbClr val="0070C0"/>
                </a:solidFill>
                <a:latin typeface="Microsoft YaHei" panose="020B0503020204020204" pitchFamily="34" charset="-122"/>
                <a:ea typeface="Microsoft YaHei" panose="020B0503020204020204" pitchFamily="34" charset="-122"/>
              </a:rPr>
              <a:t>模型载入</a:t>
            </a:r>
          </a:p>
        </p:txBody>
      </p:sp>
      <p:sp>
        <p:nvSpPr>
          <p:cNvPr id="15" name="TextBox 14">
            <a:extLst>
              <a:ext uri="{FF2B5EF4-FFF2-40B4-BE49-F238E27FC236}">
                <a16:creationId xmlns:a16="http://schemas.microsoft.com/office/drawing/2014/main" id="{9C484C9D-BD26-DB65-0F17-14C88F592358}"/>
              </a:ext>
            </a:extLst>
          </p:cNvPr>
          <p:cNvSpPr txBox="1"/>
          <p:nvPr/>
        </p:nvSpPr>
        <p:spPr>
          <a:xfrm>
            <a:off x="358777" y="1491952"/>
            <a:ext cx="11401422"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使用</a:t>
            </a:r>
            <a:r>
              <a:rPr lang="en-US" altLang="zh-CN" sz="2000" dirty="0">
                <a:latin typeface="Microsoft YaHei" panose="020B0503020204020204" pitchFamily="34" charset="-122"/>
                <a:ea typeface="Microsoft YaHei" panose="020B0503020204020204" pitchFamily="34" charset="-122"/>
              </a:rPr>
              <a:t>transformers </a:t>
            </a:r>
            <a:r>
              <a:rPr lang="zh-CN" altLang="en-US" sz="2000" dirty="0">
                <a:latin typeface="Microsoft YaHei" panose="020B0503020204020204" pitchFamily="34" charset="-122"/>
                <a:ea typeface="Microsoft YaHei" panose="020B0503020204020204" pitchFamily="34" charset="-122"/>
              </a:rPr>
              <a:t>库加载和配置</a:t>
            </a:r>
            <a:r>
              <a:rPr lang="en-US" altLang="zh-CN" sz="2000" dirty="0" err="1">
                <a:latin typeface="Microsoft YaHei" panose="020B0503020204020204" pitchFamily="34" charset="-122"/>
                <a:ea typeface="Microsoft YaHei" panose="020B0503020204020204" pitchFamily="34" charset="-122"/>
              </a:rPr>
              <a:t>LLaMA</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模型及其相关的分词器。从</a:t>
            </a:r>
            <a:r>
              <a:rPr lang="en-US" altLang="zh-CN" sz="2000" dirty="0">
                <a:latin typeface="Microsoft YaHei" panose="020B0503020204020204" pitchFamily="34" charset="-122"/>
                <a:ea typeface="Microsoft YaHei" panose="020B0503020204020204" pitchFamily="34" charset="-122"/>
              </a:rPr>
              <a:t>transformers </a:t>
            </a:r>
            <a:r>
              <a:rPr lang="zh-CN" altLang="en-US" sz="2000" dirty="0">
                <a:latin typeface="Microsoft YaHei" panose="020B0503020204020204" pitchFamily="34" charset="-122"/>
                <a:ea typeface="Microsoft YaHei" panose="020B0503020204020204" pitchFamily="34" charset="-122"/>
              </a:rPr>
              <a:t>库中导入</a:t>
            </a:r>
            <a:r>
              <a:rPr lang="en-US" altLang="zh-CN" sz="2000" dirty="0" err="1">
                <a:latin typeface="Microsoft YaHei" panose="020B0503020204020204" pitchFamily="34" charset="-122"/>
                <a:ea typeface="Microsoft YaHei" panose="020B0503020204020204" pitchFamily="34" charset="-122"/>
              </a:rPr>
              <a:t>LLaMA</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模型、相应的分词器和模型配置后，使用</a:t>
            </a:r>
            <a:r>
              <a:rPr lang="en-US" altLang="zh-CN" sz="2000" dirty="0" err="1">
                <a:latin typeface="Microsoft YaHei" panose="020B0503020204020204" pitchFamily="34" charset="-122"/>
                <a:ea typeface="Microsoft YaHei" panose="020B0503020204020204" pitchFamily="34" charset="-122"/>
              </a:rPr>
              <a:t>from_pretrained</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方法加载预训练的</a:t>
            </a:r>
            <a:r>
              <a:rPr lang="en-US" altLang="zh-CN" sz="2000" dirty="0" err="1">
                <a:latin typeface="Microsoft YaHei" panose="020B0503020204020204" pitchFamily="34" charset="-122"/>
                <a:ea typeface="Microsoft YaHei" panose="020B0503020204020204" pitchFamily="34" charset="-122"/>
              </a:rPr>
              <a:t>LLaMA</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模型、分词器和配置。</a:t>
            </a:r>
          </a:p>
        </p:txBody>
      </p:sp>
      <p:pic>
        <p:nvPicPr>
          <p:cNvPr id="4" name="Picture 3">
            <a:extLst>
              <a:ext uri="{FF2B5EF4-FFF2-40B4-BE49-F238E27FC236}">
                <a16:creationId xmlns:a16="http://schemas.microsoft.com/office/drawing/2014/main" id="{6EB0C25F-FD5B-6F52-D9BD-68D9D2C30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701" y="2484678"/>
            <a:ext cx="6967022" cy="4389878"/>
          </a:xfrm>
          <a:prstGeom prst="rect">
            <a:avLst/>
          </a:prstGeom>
        </p:spPr>
      </p:pic>
    </p:spTree>
    <p:extLst>
      <p:ext uri="{BB962C8B-B14F-4D97-AF65-F5344CB8AC3E}">
        <p14:creationId xmlns:p14="http://schemas.microsoft.com/office/powerpoint/2010/main" val="15785186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84</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491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分布式训练实践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78458733-4EC8-90A9-B35E-371034A621A9}"/>
              </a:ext>
            </a:extLst>
          </p:cNvPr>
          <p:cNvSpPr txBox="1"/>
          <p:nvPr/>
        </p:nvSpPr>
        <p:spPr>
          <a:xfrm>
            <a:off x="358776" y="1030287"/>
            <a:ext cx="6093912" cy="461665"/>
          </a:xfrm>
          <a:prstGeom prst="rect">
            <a:avLst/>
          </a:prstGeom>
          <a:noFill/>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3. </a:t>
            </a:r>
            <a:r>
              <a:rPr lang="zh-CN" altLang="en-US" sz="2400" b="1" dirty="0">
                <a:solidFill>
                  <a:srgbClr val="0070C0"/>
                </a:solidFill>
                <a:latin typeface="Microsoft YaHei" panose="020B0503020204020204" pitchFamily="34" charset="-122"/>
                <a:ea typeface="Microsoft YaHei" panose="020B0503020204020204" pitchFamily="34" charset="-122"/>
              </a:rPr>
              <a:t>优化器设置</a:t>
            </a:r>
          </a:p>
        </p:txBody>
      </p:sp>
      <p:sp>
        <p:nvSpPr>
          <p:cNvPr id="15" name="TextBox 14">
            <a:extLst>
              <a:ext uri="{FF2B5EF4-FFF2-40B4-BE49-F238E27FC236}">
                <a16:creationId xmlns:a16="http://schemas.microsoft.com/office/drawing/2014/main" id="{9C484C9D-BD26-DB65-0F17-14C88F592358}"/>
              </a:ext>
            </a:extLst>
          </p:cNvPr>
          <p:cNvSpPr txBox="1"/>
          <p:nvPr/>
        </p:nvSpPr>
        <p:spPr>
          <a:xfrm>
            <a:off x="358776" y="1559291"/>
            <a:ext cx="11401422" cy="4750724"/>
          </a:xfrm>
          <a:prstGeom prst="rect">
            <a:avLst/>
          </a:prstGeom>
          <a:noFill/>
        </p:spPr>
        <p:txBody>
          <a:bodyPr wrap="square">
            <a:spAutoFit/>
          </a:bodyPr>
          <a:lstStyle/>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DeepSpeed</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库提供了高效的优化器算法，如</a:t>
            </a:r>
            <a:r>
              <a:rPr lang="en-US" altLang="zh-CN" sz="2000" dirty="0" err="1">
                <a:latin typeface="Microsoft YaHei" panose="020B0503020204020204" pitchFamily="34" charset="-122"/>
                <a:ea typeface="Microsoft YaHei" panose="020B0503020204020204" pitchFamily="34" charset="-122"/>
              </a:rPr>
              <a:t>DeepSpeedCPUAdam</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和</a:t>
            </a:r>
            <a:r>
              <a:rPr lang="en-US" altLang="zh-CN" sz="2000" dirty="0" err="1">
                <a:latin typeface="Microsoft YaHei" panose="020B0503020204020204" pitchFamily="34" charset="-122"/>
                <a:ea typeface="Microsoft YaHei" panose="020B0503020204020204" pitchFamily="34" charset="-122"/>
              </a:rPr>
              <a:t>FusedAdam</a:t>
            </a:r>
            <a:r>
              <a:rPr lang="zh-CN" altLang="en-US" sz="2000" dirty="0">
                <a:latin typeface="Microsoft YaHei" panose="020B0503020204020204" pitchFamily="34" charset="-122"/>
                <a:ea typeface="Microsoft YaHei" panose="020B0503020204020204" pitchFamily="34" charset="-122"/>
              </a:rPr>
              <a:t>，这些算法经过特殊优化以提高在大规模数据和模型上的训练速度。优化器配置主要包含以下几个方面。</a:t>
            </a:r>
            <a:endParaRPr lang="en-US" altLang="zh-CN" sz="2000" dirty="0">
              <a:latin typeface="Microsoft YaHei" panose="020B0503020204020204" pitchFamily="34" charset="-122"/>
              <a:ea typeface="Microsoft YaHei" panose="020B0503020204020204" pitchFamily="34" charset="-122"/>
            </a:endParaRPr>
          </a:p>
          <a:p>
            <a:pPr marL="914400" lvl="1" indent="-457200" algn="just">
              <a:lnSpc>
                <a:spcPct val="125000"/>
              </a:lnSpc>
              <a:spcBef>
                <a:spcPts val="1200"/>
              </a:spcBef>
              <a:buFont typeface="+mj-lt"/>
              <a:buAutoNum type="arabicParenR"/>
            </a:pPr>
            <a:r>
              <a:rPr lang="zh-CN" altLang="en-US" sz="2000" b="1" dirty="0">
                <a:solidFill>
                  <a:srgbClr val="0070C0"/>
                </a:solidFill>
                <a:latin typeface="Microsoft YaHei" panose="020B0503020204020204" pitchFamily="34" charset="-122"/>
                <a:ea typeface="Microsoft YaHei" panose="020B0503020204020204" pitchFamily="34" charset="-122"/>
              </a:rPr>
              <a:t>参数分组：</a:t>
            </a:r>
            <a:r>
              <a:rPr lang="zh-CN" altLang="en-US" sz="2000" dirty="0">
                <a:latin typeface="Microsoft YaHei" panose="020B0503020204020204" pitchFamily="34" charset="-122"/>
                <a:ea typeface="Microsoft YaHei" panose="020B0503020204020204" pitchFamily="34" charset="-122"/>
              </a:rPr>
              <a:t>通过</a:t>
            </a:r>
            <a:r>
              <a:rPr lang="en-US" altLang="zh-CN" sz="2000" dirty="0" err="1">
                <a:latin typeface="Microsoft YaHei" panose="020B0503020204020204" pitchFamily="34" charset="-122"/>
                <a:ea typeface="Microsoft YaHei" panose="020B0503020204020204" pitchFamily="34" charset="-122"/>
              </a:rPr>
              <a:t>get_optimizer_grouped_parameters</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函数将模型参数分为两组：一组使用权重衰减，另一组则不使用。这种参数分组有助于正则化模型，防止过拟合，并允许对特定参数应用不同的学习设置。</a:t>
            </a:r>
          </a:p>
          <a:p>
            <a:pPr marL="914400" lvl="1" indent="-457200" algn="just">
              <a:lnSpc>
                <a:spcPct val="125000"/>
              </a:lnSpc>
              <a:spcBef>
                <a:spcPts val="1200"/>
              </a:spcBef>
              <a:buFont typeface="+mj-lt"/>
              <a:buAutoNum type="arabicParenR"/>
            </a:pPr>
            <a:r>
              <a:rPr lang="zh-CN" altLang="en-US" sz="2000" b="1" dirty="0">
                <a:solidFill>
                  <a:srgbClr val="0070C0"/>
                </a:solidFill>
                <a:latin typeface="Microsoft YaHei" panose="020B0503020204020204" pitchFamily="34" charset="-122"/>
                <a:ea typeface="Microsoft YaHei" panose="020B0503020204020204" pitchFamily="34" charset="-122"/>
              </a:rPr>
              <a:t>优化器选择：</a:t>
            </a:r>
            <a:r>
              <a:rPr lang="zh-CN" altLang="en-US" sz="2000" dirty="0">
                <a:latin typeface="Microsoft YaHei" panose="020B0503020204020204" pitchFamily="34" charset="-122"/>
                <a:ea typeface="Microsoft YaHei" panose="020B0503020204020204" pitchFamily="34" charset="-122"/>
              </a:rPr>
              <a:t>根据训练设置（如是否在</a:t>
            </a:r>
            <a:r>
              <a:rPr lang="en-US" altLang="zh-CN" sz="2000" dirty="0">
                <a:latin typeface="Microsoft YaHei" panose="020B0503020204020204" pitchFamily="34" charset="-122"/>
                <a:ea typeface="Microsoft YaHei" panose="020B0503020204020204" pitchFamily="34" charset="-122"/>
              </a:rPr>
              <a:t>CPU </a:t>
            </a:r>
            <a:r>
              <a:rPr lang="zh-CN" altLang="en-US" sz="2000" dirty="0">
                <a:latin typeface="Microsoft YaHei" panose="020B0503020204020204" pitchFamily="34" charset="-122"/>
                <a:ea typeface="Microsoft YaHei" panose="020B0503020204020204" pitchFamily="34" charset="-122"/>
              </a:rPr>
              <a:t>上进行模型参数卸载），我们可以选择使用</a:t>
            </a:r>
            <a:r>
              <a:rPr lang="en-US" altLang="zh-CN" sz="2000" dirty="0" err="1">
                <a:latin typeface="Microsoft YaHei" panose="020B0503020204020204" pitchFamily="34" charset="-122"/>
                <a:ea typeface="Microsoft YaHei" panose="020B0503020204020204" pitchFamily="34" charset="-122"/>
              </a:rPr>
              <a:t>DeepSpeedCPUAdam</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或</a:t>
            </a:r>
            <a:r>
              <a:rPr lang="en-US" altLang="zh-CN" sz="2000" dirty="0" err="1">
                <a:latin typeface="Microsoft YaHei" panose="020B0503020204020204" pitchFamily="34" charset="-122"/>
                <a:ea typeface="Microsoft YaHei" panose="020B0503020204020204" pitchFamily="34" charset="-122"/>
              </a:rPr>
              <a:t>FusedAdam</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优化器。这两种优化器都是对经典的</a:t>
            </a:r>
            <a:r>
              <a:rPr lang="en-US" altLang="zh-CN" sz="2000" dirty="0">
                <a:latin typeface="Microsoft YaHei" panose="020B0503020204020204" pitchFamily="34" charset="-122"/>
                <a:ea typeface="Microsoft YaHei" panose="020B0503020204020204" pitchFamily="34" charset="-122"/>
              </a:rPr>
              <a:t>Adam </a:t>
            </a:r>
            <a:r>
              <a:rPr lang="zh-CN" altLang="en-US" sz="2000" dirty="0">
                <a:latin typeface="Microsoft YaHei" panose="020B0503020204020204" pitchFamily="34" charset="-122"/>
                <a:ea typeface="Microsoft YaHei" panose="020B0503020204020204" pitchFamily="34" charset="-122"/>
              </a:rPr>
              <a:t>优化器进行优化和改进的版本，为大规模训练提供了高效性能。</a:t>
            </a:r>
          </a:p>
          <a:p>
            <a:pPr marL="914400" lvl="1" indent="-457200" algn="just">
              <a:lnSpc>
                <a:spcPct val="125000"/>
              </a:lnSpc>
              <a:spcBef>
                <a:spcPts val="1200"/>
              </a:spcBef>
              <a:buFont typeface="+mj-lt"/>
              <a:buAutoNum type="arabicParenR"/>
            </a:pPr>
            <a:r>
              <a:rPr lang="zh-CN" altLang="en-US" sz="2000" b="1" dirty="0">
                <a:solidFill>
                  <a:srgbClr val="0070C0"/>
                </a:solidFill>
                <a:latin typeface="Microsoft YaHei" panose="020B0503020204020204" pitchFamily="34" charset="-122"/>
                <a:ea typeface="Microsoft YaHei" panose="020B0503020204020204" pitchFamily="34" charset="-122"/>
              </a:rPr>
              <a:t>学习率调度：</a:t>
            </a:r>
            <a:r>
              <a:rPr lang="zh-CN" altLang="en-US" sz="2000" dirty="0">
                <a:latin typeface="Microsoft YaHei" panose="020B0503020204020204" pitchFamily="34" charset="-122"/>
                <a:ea typeface="Microsoft YaHei" panose="020B0503020204020204" pitchFamily="34" charset="-122"/>
              </a:rPr>
              <a:t>不同于固定的学习率，学习率调度器在训练过程中动态调整学习率。例如，在训练初期快速提高学习率以加速收敛，在训练中后期逐渐降低学习率以获得更精细的优化。我们的配置考虑了预热步骤、训练的总步数及其他关键因素。</a:t>
            </a:r>
          </a:p>
        </p:txBody>
      </p:sp>
    </p:spTree>
    <p:extLst>
      <p:ext uri="{BB962C8B-B14F-4D97-AF65-F5344CB8AC3E}">
        <p14:creationId xmlns:p14="http://schemas.microsoft.com/office/powerpoint/2010/main" val="13505062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85</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491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分布式训练实践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78458733-4EC8-90A9-B35E-371034A621A9}"/>
              </a:ext>
            </a:extLst>
          </p:cNvPr>
          <p:cNvSpPr txBox="1"/>
          <p:nvPr/>
        </p:nvSpPr>
        <p:spPr>
          <a:xfrm>
            <a:off x="358776" y="1030287"/>
            <a:ext cx="6093912" cy="461665"/>
          </a:xfrm>
          <a:prstGeom prst="rect">
            <a:avLst/>
          </a:prstGeom>
          <a:noFill/>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3. </a:t>
            </a:r>
            <a:r>
              <a:rPr lang="zh-CN" altLang="en-US" sz="2400" b="1" dirty="0">
                <a:solidFill>
                  <a:srgbClr val="0070C0"/>
                </a:solidFill>
                <a:latin typeface="Microsoft YaHei" panose="020B0503020204020204" pitchFamily="34" charset="-122"/>
                <a:ea typeface="Microsoft YaHei" panose="020B0503020204020204" pitchFamily="34" charset="-122"/>
              </a:rPr>
              <a:t>优化器设置</a:t>
            </a:r>
          </a:p>
        </p:txBody>
      </p:sp>
      <p:pic>
        <p:nvPicPr>
          <p:cNvPr id="4" name="Picture 3">
            <a:extLst>
              <a:ext uri="{FF2B5EF4-FFF2-40B4-BE49-F238E27FC236}">
                <a16:creationId xmlns:a16="http://schemas.microsoft.com/office/drawing/2014/main" id="{7FFD96DB-A8FF-4FF5-0E70-FB1E681AF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96" y="1806706"/>
            <a:ext cx="5870990" cy="4394069"/>
          </a:xfrm>
          <a:prstGeom prst="rect">
            <a:avLst/>
          </a:prstGeom>
        </p:spPr>
      </p:pic>
      <p:pic>
        <p:nvPicPr>
          <p:cNvPr id="14" name="Picture 13">
            <a:extLst>
              <a:ext uri="{FF2B5EF4-FFF2-40B4-BE49-F238E27FC236}">
                <a16:creationId xmlns:a16="http://schemas.microsoft.com/office/drawing/2014/main" id="{AB3510FC-21D3-6A75-42D8-8B78C9FA3A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1263" y="2237501"/>
            <a:ext cx="5870991" cy="3471303"/>
          </a:xfrm>
          <a:prstGeom prst="rect">
            <a:avLst/>
          </a:prstGeom>
        </p:spPr>
      </p:pic>
    </p:spTree>
    <p:extLst>
      <p:ext uri="{BB962C8B-B14F-4D97-AF65-F5344CB8AC3E}">
        <p14:creationId xmlns:p14="http://schemas.microsoft.com/office/powerpoint/2010/main" val="9130867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86</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491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分布式训练实践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78458733-4EC8-90A9-B35E-371034A621A9}"/>
              </a:ext>
            </a:extLst>
          </p:cNvPr>
          <p:cNvSpPr txBox="1"/>
          <p:nvPr/>
        </p:nvSpPr>
        <p:spPr>
          <a:xfrm>
            <a:off x="358776" y="1030287"/>
            <a:ext cx="6093912" cy="461665"/>
          </a:xfrm>
          <a:prstGeom prst="rect">
            <a:avLst/>
          </a:prstGeom>
          <a:noFill/>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4. </a:t>
            </a:r>
            <a:r>
              <a:rPr lang="en-US" altLang="zh-CN" sz="2400" b="1" dirty="0" err="1">
                <a:solidFill>
                  <a:srgbClr val="0070C0"/>
                </a:solidFill>
                <a:latin typeface="Microsoft YaHei" panose="020B0503020204020204" pitchFamily="34" charset="-122"/>
                <a:ea typeface="Microsoft YaHei" panose="020B0503020204020204" pitchFamily="34" charset="-122"/>
              </a:rPr>
              <a:t>DeepSpeed</a:t>
            </a:r>
            <a:r>
              <a:rPr lang="en-US" altLang="zh-CN" sz="2400" b="1" dirty="0">
                <a:solidFill>
                  <a:srgbClr val="0070C0"/>
                </a:solidFill>
                <a:latin typeface="Microsoft YaHei" panose="020B0503020204020204" pitchFamily="34" charset="-122"/>
                <a:ea typeface="Microsoft YaHei" panose="020B0503020204020204" pitchFamily="34" charset="-122"/>
              </a:rPr>
              <a:t> </a:t>
            </a:r>
            <a:r>
              <a:rPr lang="zh-CN" altLang="en-US" sz="2400" b="1" dirty="0">
                <a:solidFill>
                  <a:srgbClr val="0070C0"/>
                </a:solidFill>
                <a:latin typeface="Microsoft YaHei" panose="020B0503020204020204" pitchFamily="34" charset="-122"/>
                <a:ea typeface="Microsoft YaHei" panose="020B0503020204020204" pitchFamily="34" charset="-122"/>
              </a:rPr>
              <a:t>设置</a:t>
            </a:r>
          </a:p>
        </p:txBody>
      </p:sp>
      <p:sp>
        <p:nvSpPr>
          <p:cNvPr id="3" name="TextBox 2">
            <a:extLst>
              <a:ext uri="{FF2B5EF4-FFF2-40B4-BE49-F238E27FC236}">
                <a16:creationId xmlns:a16="http://schemas.microsoft.com/office/drawing/2014/main" id="{E6AF2478-06E5-0B42-A779-A9537FA45845}"/>
              </a:ext>
            </a:extLst>
          </p:cNvPr>
          <p:cNvSpPr txBox="1"/>
          <p:nvPr/>
        </p:nvSpPr>
        <p:spPr>
          <a:xfrm>
            <a:off x="358776" y="1559291"/>
            <a:ext cx="11401422" cy="471584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在配置代码的开始，定义了两个关键参数</a:t>
            </a:r>
            <a:r>
              <a:rPr lang="en-US" altLang="zh-CN" sz="2000" b="1" dirty="0">
                <a:solidFill>
                  <a:srgbClr val="0070C0"/>
                </a:solidFill>
                <a:latin typeface="Microsoft YaHei" panose="020B0503020204020204" pitchFamily="34" charset="-122"/>
                <a:ea typeface="Microsoft YaHei" panose="020B0503020204020204" pitchFamily="34" charset="-122"/>
              </a:rPr>
              <a:t>GLOBAL_BATCH_SIZE</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和</a:t>
            </a:r>
            <a:r>
              <a:rPr lang="en-US" altLang="zh-CN" sz="2000" b="1" dirty="0">
                <a:solidFill>
                  <a:srgbClr val="0070C0"/>
                </a:solidFill>
                <a:latin typeface="Microsoft YaHei" panose="020B0503020204020204" pitchFamily="34" charset="-122"/>
                <a:ea typeface="Microsoft YaHei" panose="020B0503020204020204" pitchFamily="34" charset="-122"/>
              </a:rPr>
              <a:t>MICRO_BATCH_SIZE</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en-US" altLang="zh-CN" dirty="0">
                <a:latin typeface="Microsoft YaHei" panose="020B0503020204020204" pitchFamily="34" charset="-122"/>
                <a:ea typeface="Microsoft YaHei" panose="020B0503020204020204" pitchFamily="34" charset="-122"/>
              </a:rPr>
              <a:t>GLOBAL_BATCH_SIZE </a:t>
            </a:r>
            <a:r>
              <a:rPr lang="zh-CN" altLang="en-US" dirty="0">
                <a:latin typeface="Microsoft YaHei" panose="020B0503020204020204" pitchFamily="34" charset="-122"/>
                <a:ea typeface="Microsoft YaHei" panose="020B0503020204020204" pitchFamily="34" charset="-122"/>
              </a:rPr>
              <a:t>定义了全局的批次大小。这通常是所有</a:t>
            </a:r>
            <a:r>
              <a:rPr lang="en-US" altLang="zh-CN" dirty="0">
                <a:latin typeface="Microsoft YaHei" panose="020B0503020204020204" pitchFamily="34" charset="-122"/>
                <a:ea typeface="Microsoft YaHei" panose="020B0503020204020204" pitchFamily="34" charset="-122"/>
              </a:rPr>
              <a:t>GPU </a:t>
            </a:r>
            <a:r>
              <a:rPr lang="zh-CN" altLang="en-US" dirty="0">
                <a:latin typeface="Microsoft YaHei" panose="020B0503020204020204" pitchFamily="34" charset="-122"/>
                <a:ea typeface="Microsoft YaHei" panose="020B0503020204020204" pitchFamily="34" charset="-122"/>
              </a:rPr>
              <a:t>加起来的总批次大小。</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en-US" altLang="zh-CN" dirty="0">
                <a:latin typeface="Microsoft YaHei" panose="020B0503020204020204" pitchFamily="34" charset="-122"/>
                <a:ea typeface="Microsoft YaHei" panose="020B0503020204020204" pitchFamily="34" charset="-122"/>
              </a:rPr>
              <a:t>MICRO_BATCH_SIZE </a:t>
            </a:r>
            <a:r>
              <a:rPr lang="zh-CN" altLang="en-US" dirty="0">
                <a:latin typeface="Microsoft YaHei" panose="020B0503020204020204" pitchFamily="34" charset="-122"/>
                <a:ea typeface="Microsoft YaHei" panose="020B0503020204020204" pitchFamily="34" charset="-122"/>
              </a:rPr>
              <a:t>定义了每块</a:t>
            </a:r>
            <a:r>
              <a:rPr lang="en-US" altLang="zh-CN" dirty="0">
                <a:latin typeface="Microsoft YaHei" panose="020B0503020204020204" pitchFamily="34" charset="-122"/>
                <a:ea typeface="Microsoft YaHei" panose="020B0503020204020204" pitchFamily="34" charset="-122"/>
              </a:rPr>
              <a:t>GPU </a:t>
            </a:r>
            <a:r>
              <a:rPr lang="zh-CN" altLang="en-US" dirty="0">
                <a:latin typeface="Microsoft YaHei" panose="020B0503020204020204" pitchFamily="34" charset="-122"/>
                <a:ea typeface="Microsoft YaHei" panose="020B0503020204020204" pitchFamily="34" charset="-122"/>
              </a:rPr>
              <a:t>上的微批次大小。微批次处理可以帮助大语言模型在有限的</a:t>
            </a:r>
            <a:r>
              <a:rPr lang="en-US" altLang="zh-CN" dirty="0">
                <a:latin typeface="Microsoft YaHei" panose="020B0503020204020204" pitchFamily="34" charset="-122"/>
                <a:ea typeface="Microsoft YaHei" panose="020B0503020204020204" pitchFamily="34" charset="-122"/>
              </a:rPr>
              <a:t>GPU </a:t>
            </a:r>
            <a:r>
              <a:rPr lang="zh-CN" altLang="en-US" dirty="0">
                <a:latin typeface="Microsoft YaHei" panose="020B0503020204020204" pitchFamily="34" charset="-122"/>
                <a:ea typeface="Microsoft YaHei" panose="020B0503020204020204" pitchFamily="34" charset="-122"/>
              </a:rPr>
              <a:t>内存中运行，因为每次只加载并处理一小部分数据。</a:t>
            </a:r>
            <a:endParaRPr lang="en-US" altLang="zh-CN"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训练配置函数</a:t>
            </a:r>
            <a:r>
              <a:rPr lang="en-US" altLang="zh-CN" sz="2000" dirty="0" err="1">
                <a:latin typeface="Microsoft YaHei" panose="020B0503020204020204" pitchFamily="34" charset="-122"/>
                <a:ea typeface="Microsoft YaHei" panose="020B0503020204020204" pitchFamily="34" charset="-122"/>
              </a:rPr>
              <a:t>get_train_ds_config</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主要包括以下内容。</a:t>
            </a: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1</a:t>
            </a:r>
            <a:r>
              <a:rPr lang="zh-CN" altLang="en-US" dirty="0">
                <a:latin typeface="Microsoft YaHei" panose="020B0503020204020204" pitchFamily="34" charset="-122"/>
                <a:ea typeface="Microsoft YaHei" panose="020B0503020204020204" pitchFamily="34" charset="-122"/>
              </a:rPr>
              <a:t>）</a:t>
            </a:r>
            <a:r>
              <a:rPr lang="en-US" altLang="zh-CN" dirty="0" err="1">
                <a:latin typeface="Microsoft YaHei" panose="020B0503020204020204" pitchFamily="34" charset="-122"/>
                <a:ea typeface="Microsoft YaHei" panose="020B0503020204020204" pitchFamily="34" charset="-122"/>
              </a:rPr>
              <a:t>ZeRO</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优化配置：</a:t>
            </a:r>
            <a:r>
              <a:rPr lang="en-US" altLang="zh-CN" dirty="0" err="1">
                <a:latin typeface="Microsoft YaHei" panose="020B0503020204020204" pitchFamily="34" charset="-122"/>
                <a:ea typeface="Microsoft YaHei" panose="020B0503020204020204" pitchFamily="34" charset="-122"/>
              </a:rPr>
              <a:t>ZeRO</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是</a:t>
            </a:r>
            <a:r>
              <a:rPr lang="en-US" altLang="zh-CN" dirty="0" err="1">
                <a:latin typeface="Microsoft YaHei" panose="020B0503020204020204" pitchFamily="34" charset="-122"/>
                <a:ea typeface="Microsoft YaHei" panose="020B0503020204020204" pitchFamily="34" charset="-122"/>
              </a:rPr>
              <a:t>DeepSpeed</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提供的一种优化策略，旨在减少训练中的冗余并加速模型的训练。其中的参数，如</a:t>
            </a:r>
            <a:r>
              <a:rPr lang="en-US" altLang="zh-CN" dirty="0" err="1">
                <a:latin typeface="Microsoft YaHei" panose="020B0503020204020204" pitchFamily="34" charset="-122"/>
                <a:ea typeface="Microsoft YaHei" panose="020B0503020204020204" pitchFamily="34" charset="-122"/>
              </a:rPr>
              <a:t>offload_param</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和</a:t>
            </a:r>
            <a:r>
              <a:rPr lang="en-US" altLang="zh-CN" dirty="0" err="1">
                <a:latin typeface="Microsoft YaHei" panose="020B0503020204020204" pitchFamily="34" charset="-122"/>
                <a:ea typeface="Microsoft YaHei" panose="020B0503020204020204" pitchFamily="34" charset="-122"/>
              </a:rPr>
              <a:t>offload_optimizer</a:t>
            </a:r>
            <a:r>
              <a:rPr lang="zh-CN" altLang="en-US" dirty="0">
                <a:latin typeface="Microsoft YaHei" panose="020B0503020204020204" pitchFamily="34" charset="-122"/>
                <a:ea typeface="Microsoft YaHei" panose="020B0503020204020204" pitchFamily="34" charset="-122"/>
              </a:rPr>
              <a:t>，允许用户选择是否将模型参数或优化器状态卸载到</a:t>
            </a:r>
            <a:r>
              <a:rPr lang="en-US" altLang="zh-CN" dirty="0">
                <a:latin typeface="Microsoft YaHei" panose="020B0503020204020204" pitchFamily="34" charset="-122"/>
                <a:ea typeface="Microsoft YaHei" panose="020B0503020204020204" pitchFamily="34" charset="-122"/>
              </a:rPr>
              <a:t>CPU</a:t>
            </a:r>
            <a:r>
              <a:rPr lang="zh-CN" altLang="en-US" dirty="0">
                <a:latin typeface="Microsoft YaHei" panose="020B0503020204020204" pitchFamily="34" charset="-122"/>
                <a:ea typeface="Microsoft YaHei" panose="020B0503020204020204" pitchFamily="34" charset="-122"/>
              </a:rPr>
              <a:t>。</a:t>
            </a: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2</a:t>
            </a:r>
            <a:r>
              <a:rPr lang="zh-CN" altLang="en-US" dirty="0">
                <a:latin typeface="Microsoft YaHei" panose="020B0503020204020204" pitchFamily="34" charset="-122"/>
                <a:ea typeface="Microsoft YaHei" panose="020B0503020204020204" pitchFamily="34" charset="-122"/>
              </a:rPr>
              <a:t>）混合精度训练：通过设置</a:t>
            </a:r>
            <a:r>
              <a:rPr lang="en-US" altLang="zh-CN" dirty="0">
                <a:latin typeface="Microsoft YaHei" panose="020B0503020204020204" pitchFamily="34" charset="-122"/>
                <a:ea typeface="Microsoft YaHei" panose="020B0503020204020204" pitchFamily="34" charset="-122"/>
              </a:rPr>
              <a:t>FP16 </a:t>
            </a:r>
            <a:r>
              <a:rPr lang="zh-CN" altLang="en-US" dirty="0">
                <a:latin typeface="Microsoft YaHei" panose="020B0503020204020204" pitchFamily="34" charset="-122"/>
                <a:ea typeface="Microsoft YaHei" panose="020B0503020204020204" pitchFamily="34" charset="-122"/>
              </a:rPr>
              <a:t>字段，使模型可以使用</a:t>
            </a:r>
            <a:r>
              <a:rPr lang="en-US" altLang="zh-CN" dirty="0">
                <a:latin typeface="Microsoft YaHei" panose="020B0503020204020204" pitchFamily="34" charset="-122"/>
                <a:ea typeface="Microsoft YaHei" panose="020B0503020204020204" pitchFamily="34" charset="-122"/>
              </a:rPr>
              <a:t>16 </a:t>
            </a:r>
            <a:r>
              <a:rPr lang="zh-CN" altLang="en-US" dirty="0">
                <a:latin typeface="Microsoft YaHei" panose="020B0503020204020204" pitchFamily="34" charset="-122"/>
                <a:ea typeface="Microsoft YaHei" panose="020B0503020204020204" pitchFamily="34" charset="-122"/>
              </a:rPr>
              <a:t>位浮点数进行训练，加速训练过程并减少内存使用。</a:t>
            </a: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3</a:t>
            </a:r>
            <a:r>
              <a:rPr lang="zh-CN" altLang="en-US" dirty="0">
                <a:latin typeface="Microsoft YaHei" panose="020B0503020204020204" pitchFamily="34" charset="-122"/>
                <a:ea typeface="Microsoft YaHei" panose="020B0503020204020204" pitchFamily="34" charset="-122"/>
              </a:rPr>
              <a:t>）梯度裁剪：通过</a:t>
            </a:r>
            <a:r>
              <a:rPr lang="en-US" altLang="zh-CN" dirty="0" err="1">
                <a:latin typeface="Microsoft YaHei" panose="020B0503020204020204" pitchFamily="34" charset="-122"/>
                <a:ea typeface="Microsoft YaHei" panose="020B0503020204020204" pitchFamily="34" charset="-122"/>
              </a:rPr>
              <a:t>gradient_clipping</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字段，可以防止训练过程中的梯度爆炸问题。</a:t>
            </a:r>
          </a:p>
        </p:txBody>
      </p:sp>
    </p:spTree>
    <p:extLst>
      <p:ext uri="{BB962C8B-B14F-4D97-AF65-F5344CB8AC3E}">
        <p14:creationId xmlns:p14="http://schemas.microsoft.com/office/powerpoint/2010/main" val="6257088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87</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491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分布式训练实践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78458733-4EC8-90A9-B35E-371034A621A9}"/>
              </a:ext>
            </a:extLst>
          </p:cNvPr>
          <p:cNvSpPr txBox="1"/>
          <p:nvPr/>
        </p:nvSpPr>
        <p:spPr>
          <a:xfrm>
            <a:off x="358776" y="1030287"/>
            <a:ext cx="6093912" cy="461665"/>
          </a:xfrm>
          <a:prstGeom prst="rect">
            <a:avLst/>
          </a:prstGeom>
          <a:noFill/>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4. </a:t>
            </a:r>
            <a:r>
              <a:rPr lang="en-US" altLang="zh-CN" sz="2400" b="1" dirty="0" err="1">
                <a:solidFill>
                  <a:srgbClr val="0070C0"/>
                </a:solidFill>
                <a:latin typeface="Microsoft YaHei" panose="020B0503020204020204" pitchFamily="34" charset="-122"/>
                <a:ea typeface="Microsoft YaHei" panose="020B0503020204020204" pitchFamily="34" charset="-122"/>
              </a:rPr>
              <a:t>DeepSpeed</a:t>
            </a:r>
            <a:r>
              <a:rPr lang="en-US" altLang="zh-CN" sz="2400" b="1" dirty="0">
                <a:solidFill>
                  <a:srgbClr val="0070C0"/>
                </a:solidFill>
                <a:latin typeface="Microsoft YaHei" panose="020B0503020204020204" pitchFamily="34" charset="-122"/>
                <a:ea typeface="Microsoft YaHei" panose="020B0503020204020204" pitchFamily="34" charset="-122"/>
              </a:rPr>
              <a:t> </a:t>
            </a:r>
            <a:r>
              <a:rPr lang="zh-CN" altLang="en-US" sz="2400" b="1" dirty="0">
                <a:solidFill>
                  <a:srgbClr val="0070C0"/>
                </a:solidFill>
                <a:latin typeface="Microsoft YaHei" panose="020B0503020204020204" pitchFamily="34" charset="-122"/>
                <a:ea typeface="Microsoft YaHei" panose="020B0503020204020204" pitchFamily="34" charset="-122"/>
              </a:rPr>
              <a:t>设置</a:t>
            </a:r>
          </a:p>
        </p:txBody>
      </p:sp>
      <p:sp>
        <p:nvSpPr>
          <p:cNvPr id="3" name="TextBox 2">
            <a:extLst>
              <a:ext uri="{FF2B5EF4-FFF2-40B4-BE49-F238E27FC236}">
                <a16:creationId xmlns:a16="http://schemas.microsoft.com/office/drawing/2014/main" id="{E6AF2478-06E5-0B42-A779-A9537FA45845}"/>
              </a:ext>
            </a:extLst>
          </p:cNvPr>
          <p:cNvSpPr txBox="1"/>
          <p:nvPr/>
        </p:nvSpPr>
        <p:spPr>
          <a:xfrm>
            <a:off x="358776" y="1559291"/>
            <a:ext cx="11401422" cy="2984600"/>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训练配置函数</a:t>
            </a:r>
            <a:r>
              <a:rPr lang="en-US" altLang="zh-CN" sz="2000" dirty="0" err="1">
                <a:latin typeface="Microsoft YaHei" panose="020B0503020204020204" pitchFamily="34" charset="-122"/>
                <a:ea typeface="Microsoft YaHei" panose="020B0503020204020204" pitchFamily="34" charset="-122"/>
              </a:rPr>
              <a:t>get_train_ds_config</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主要包括以下内容。</a:t>
            </a: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4</a:t>
            </a:r>
            <a:r>
              <a:rPr lang="zh-CN" altLang="en-US" dirty="0">
                <a:latin typeface="Microsoft YaHei" panose="020B0503020204020204" pitchFamily="34" charset="-122"/>
                <a:ea typeface="Microsoft YaHei" panose="020B0503020204020204" pitchFamily="34" charset="-122"/>
              </a:rPr>
              <a:t>）混合引擎配置：</a:t>
            </a:r>
            <a:r>
              <a:rPr lang="en-US" altLang="zh-CN" dirty="0" err="1">
                <a:latin typeface="Microsoft YaHei" panose="020B0503020204020204" pitchFamily="34" charset="-122"/>
                <a:ea typeface="Microsoft YaHei" panose="020B0503020204020204" pitchFamily="34" charset="-122"/>
              </a:rPr>
              <a:t>hybrid_engine</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部分允许用户配置更高级的优化选项，如输出分词的最大数量和推理张量的大小。</a:t>
            </a: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5</a:t>
            </a:r>
            <a:r>
              <a:rPr lang="zh-CN" altLang="en-US" dirty="0">
                <a:latin typeface="Microsoft YaHei" panose="020B0503020204020204" pitchFamily="34" charset="-122"/>
                <a:ea typeface="Microsoft YaHei" panose="020B0503020204020204" pitchFamily="34" charset="-122"/>
              </a:rPr>
              <a:t>）</a:t>
            </a:r>
            <a:r>
              <a:rPr lang="en-US" altLang="zh-CN" dirty="0" err="1">
                <a:latin typeface="Microsoft YaHei" panose="020B0503020204020204" pitchFamily="34" charset="-122"/>
                <a:ea typeface="Microsoft YaHei" panose="020B0503020204020204" pitchFamily="34" charset="-122"/>
              </a:rPr>
              <a:t>TensorBoard</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配置：使用</a:t>
            </a:r>
            <a:r>
              <a:rPr lang="en-US" altLang="zh-CN" dirty="0" err="1">
                <a:latin typeface="Microsoft YaHei" panose="020B0503020204020204" pitchFamily="34" charset="-122"/>
                <a:ea typeface="Microsoft YaHei" panose="020B0503020204020204" pitchFamily="34" charset="-122"/>
              </a:rPr>
              <a:t>DeepSpeed</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时，可以通过配置选项直接集成</a:t>
            </a:r>
            <a:r>
              <a:rPr lang="en-US" altLang="zh-CN" dirty="0" err="1">
                <a:latin typeface="Microsoft YaHei" panose="020B0503020204020204" pitchFamily="34" charset="-122"/>
                <a:ea typeface="Microsoft YaHei" panose="020B0503020204020204" pitchFamily="34" charset="-122"/>
              </a:rPr>
              <a:t>TensorBoard</a:t>
            </a:r>
            <a:r>
              <a:rPr lang="zh-CN" altLang="en-US" dirty="0">
                <a:latin typeface="Microsoft YaHei" panose="020B0503020204020204" pitchFamily="34" charset="-122"/>
                <a:ea typeface="Microsoft YaHei" panose="020B0503020204020204" pitchFamily="34" charset="-122"/>
              </a:rPr>
              <a:t>，从而更方便地跟踪训练过程。</a:t>
            </a:r>
            <a:endParaRPr lang="en-US" altLang="zh-CN"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6</a:t>
            </a:r>
            <a:r>
              <a:rPr lang="zh-CN" altLang="en-US" dirty="0">
                <a:latin typeface="Microsoft YaHei" panose="020B0503020204020204" pitchFamily="34" charset="-122"/>
                <a:ea typeface="Microsoft YaHei" panose="020B0503020204020204" pitchFamily="34" charset="-122"/>
              </a:rPr>
              <a:t>）验证集配置函数</a:t>
            </a:r>
            <a:r>
              <a:rPr lang="en-US" altLang="zh-CN" dirty="0" err="1">
                <a:latin typeface="Microsoft YaHei" panose="020B0503020204020204" pitchFamily="34" charset="-122"/>
                <a:ea typeface="Microsoft YaHei" panose="020B0503020204020204" pitchFamily="34" charset="-122"/>
              </a:rPr>
              <a:t>get_eval_ds_config</a:t>
            </a:r>
            <a:r>
              <a:rPr lang="zh-CN" altLang="en-US" dirty="0">
                <a:latin typeface="Microsoft YaHei" panose="020B0503020204020204" pitchFamily="34" charset="-122"/>
                <a:ea typeface="Microsoft YaHei" panose="020B0503020204020204" pitchFamily="34" charset="-122"/>
              </a:rPr>
              <a:t>：此函数提供了</a:t>
            </a:r>
            <a:r>
              <a:rPr lang="en-US" altLang="zh-CN" dirty="0" err="1">
                <a:latin typeface="Microsoft YaHei" panose="020B0503020204020204" pitchFamily="34" charset="-122"/>
                <a:ea typeface="Microsoft YaHei" panose="020B0503020204020204" pitchFamily="34" charset="-122"/>
              </a:rPr>
              <a:t>DeepSpeed</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的验证集。与训练配置相比，验证集配置更为简洁，只需要关注模型推理阶段。</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877196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88</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491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分布式训练实践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78458733-4EC8-90A9-B35E-371034A621A9}"/>
              </a:ext>
            </a:extLst>
          </p:cNvPr>
          <p:cNvSpPr txBox="1"/>
          <p:nvPr/>
        </p:nvSpPr>
        <p:spPr>
          <a:xfrm>
            <a:off x="358776" y="1030287"/>
            <a:ext cx="6093912" cy="461665"/>
          </a:xfrm>
          <a:prstGeom prst="rect">
            <a:avLst/>
          </a:prstGeom>
          <a:noFill/>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4. </a:t>
            </a:r>
            <a:r>
              <a:rPr lang="en-US" altLang="zh-CN" sz="2400" b="1" dirty="0" err="1">
                <a:solidFill>
                  <a:srgbClr val="0070C0"/>
                </a:solidFill>
                <a:latin typeface="Microsoft YaHei" panose="020B0503020204020204" pitchFamily="34" charset="-122"/>
                <a:ea typeface="Microsoft YaHei" panose="020B0503020204020204" pitchFamily="34" charset="-122"/>
              </a:rPr>
              <a:t>DeepSpeed</a:t>
            </a:r>
            <a:r>
              <a:rPr lang="en-US" altLang="zh-CN" sz="2400" b="1" dirty="0">
                <a:solidFill>
                  <a:srgbClr val="0070C0"/>
                </a:solidFill>
                <a:latin typeface="Microsoft YaHei" panose="020B0503020204020204" pitchFamily="34" charset="-122"/>
                <a:ea typeface="Microsoft YaHei" panose="020B0503020204020204" pitchFamily="34" charset="-122"/>
              </a:rPr>
              <a:t> </a:t>
            </a:r>
            <a:r>
              <a:rPr lang="zh-CN" altLang="en-US" sz="2400" b="1" dirty="0">
                <a:solidFill>
                  <a:srgbClr val="0070C0"/>
                </a:solidFill>
                <a:latin typeface="Microsoft YaHei" panose="020B0503020204020204" pitchFamily="34" charset="-122"/>
                <a:ea typeface="Microsoft YaHei" panose="020B0503020204020204" pitchFamily="34" charset="-122"/>
              </a:rPr>
              <a:t>设置</a:t>
            </a:r>
          </a:p>
        </p:txBody>
      </p:sp>
      <p:pic>
        <p:nvPicPr>
          <p:cNvPr id="13" name="Picture 12">
            <a:extLst>
              <a:ext uri="{FF2B5EF4-FFF2-40B4-BE49-F238E27FC236}">
                <a16:creationId xmlns:a16="http://schemas.microsoft.com/office/drawing/2014/main" id="{8BBE1AF0-44BF-D523-ADE2-A841D8B9A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92" y="976803"/>
            <a:ext cx="5033279" cy="5827521"/>
          </a:xfrm>
          <a:prstGeom prst="rect">
            <a:avLst/>
          </a:prstGeom>
        </p:spPr>
      </p:pic>
      <p:pic>
        <p:nvPicPr>
          <p:cNvPr id="15" name="Picture 14">
            <a:extLst>
              <a:ext uri="{FF2B5EF4-FFF2-40B4-BE49-F238E27FC236}">
                <a16:creationId xmlns:a16="http://schemas.microsoft.com/office/drawing/2014/main" id="{8FFF4CC9-77C9-3E5C-891B-8C46EC4D9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826" y="136525"/>
            <a:ext cx="4895505" cy="6185400"/>
          </a:xfrm>
          <a:prstGeom prst="rect">
            <a:avLst/>
          </a:prstGeom>
        </p:spPr>
      </p:pic>
      <p:pic>
        <p:nvPicPr>
          <p:cNvPr id="17" name="Picture 16">
            <a:extLst>
              <a:ext uri="{FF2B5EF4-FFF2-40B4-BE49-F238E27FC236}">
                <a16:creationId xmlns:a16="http://schemas.microsoft.com/office/drawing/2014/main" id="{746DC4DD-FEFE-BE23-F9AD-946B873C0A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1826" y="6292077"/>
            <a:ext cx="4895508" cy="565923"/>
          </a:xfrm>
          <a:prstGeom prst="rect">
            <a:avLst/>
          </a:prstGeom>
        </p:spPr>
      </p:pic>
    </p:spTree>
    <p:extLst>
      <p:ext uri="{BB962C8B-B14F-4D97-AF65-F5344CB8AC3E}">
        <p14:creationId xmlns:p14="http://schemas.microsoft.com/office/powerpoint/2010/main" val="36313498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89</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491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分布式训练实践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78458733-4EC8-90A9-B35E-371034A621A9}"/>
              </a:ext>
            </a:extLst>
          </p:cNvPr>
          <p:cNvSpPr txBox="1"/>
          <p:nvPr/>
        </p:nvSpPr>
        <p:spPr>
          <a:xfrm>
            <a:off x="358776" y="1030287"/>
            <a:ext cx="6093912" cy="461665"/>
          </a:xfrm>
          <a:prstGeom prst="rect">
            <a:avLst/>
          </a:prstGeom>
          <a:noFill/>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5. </a:t>
            </a:r>
            <a:r>
              <a:rPr lang="en-US" altLang="zh-CN" sz="2400" b="1" dirty="0" err="1">
                <a:solidFill>
                  <a:srgbClr val="0070C0"/>
                </a:solidFill>
                <a:latin typeface="Microsoft YaHei" panose="020B0503020204020204" pitchFamily="34" charset="-122"/>
                <a:ea typeface="Microsoft YaHei" panose="020B0503020204020204" pitchFamily="34" charset="-122"/>
              </a:rPr>
              <a:t>DeepSpeed</a:t>
            </a:r>
            <a:r>
              <a:rPr lang="en-US" altLang="zh-CN" sz="2400" b="1" dirty="0">
                <a:solidFill>
                  <a:srgbClr val="0070C0"/>
                </a:solidFill>
                <a:latin typeface="Microsoft YaHei" panose="020B0503020204020204" pitchFamily="34" charset="-122"/>
                <a:ea typeface="Microsoft YaHei" panose="020B0503020204020204" pitchFamily="34" charset="-122"/>
              </a:rPr>
              <a:t> </a:t>
            </a:r>
            <a:r>
              <a:rPr lang="zh-CN" altLang="en-US" sz="2400" b="1" dirty="0">
                <a:solidFill>
                  <a:srgbClr val="0070C0"/>
                </a:solidFill>
                <a:latin typeface="Microsoft YaHei" panose="020B0503020204020204" pitchFamily="34" charset="-122"/>
                <a:ea typeface="Microsoft YaHei" panose="020B0503020204020204" pitchFamily="34" charset="-122"/>
              </a:rPr>
              <a:t>初始化</a:t>
            </a:r>
          </a:p>
        </p:txBody>
      </p:sp>
      <p:sp>
        <p:nvSpPr>
          <p:cNvPr id="3" name="TextBox 2">
            <a:extLst>
              <a:ext uri="{FF2B5EF4-FFF2-40B4-BE49-F238E27FC236}">
                <a16:creationId xmlns:a16="http://schemas.microsoft.com/office/drawing/2014/main" id="{E6AF2478-06E5-0B42-A779-A9537FA45845}"/>
              </a:ext>
            </a:extLst>
          </p:cNvPr>
          <p:cNvSpPr txBox="1"/>
          <p:nvPr/>
        </p:nvSpPr>
        <p:spPr>
          <a:xfrm>
            <a:off x="358776" y="1563656"/>
            <a:ext cx="11401422" cy="4754315"/>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设置</a:t>
            </a:r>
            <a:r>
              <a:rPr lang="en-US" altLang="zh-CN" sz="2000" dirty="0" err="1">
                <a:latin typeface="Microsoft YaHei" panose="020B0503020204020204" pitchFamily="34" charset="-122"/>
                <a:ea typeface="Microsoft YaHei" panose="020B0503020204020204" pitchFamily="34" charset="-122"/>
              </a:rPr>
              <a:t>DeepSpeed</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的配置参数后，可以利用</a:t>
            </a:r>
            <a:r>
              <a:rPr lang="en-US" altLang="zh-CN" sz="2000" dirty="0" err="1">
                <a:latin typeface="Microsoft YaHei" panose="020B0503020204020204" pitchFamily="34" charset="-122"/>
                <a:ea typeface="Microsoft YaHei" panose="020B0503020204020204" pitchFamily="34" charset="-122"/>
              </a:rPr>
              <a:t>DeepSpeed</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进行模型训练的初始化，初始化流程如下。</a:t>
            </a:r>
          </a:p>
          <a:p>
            <a:pPr algn="just">
              <a:lnSpc>
                <a:spcPct val="125000"/>
              </a:lnSpc>
              <a:spcBef>
                <a:spcPts val="600"/>
              </a:spcBef>
            </a:pP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1</a:t>
            </a:r>
            <a:r>
              <a:rPr lang="zh-CN" altLang="en-US" sz="1600" dirty="0">
                <a:latin typeface="Microsoft YaHei" panose="020B0503020204020204" pitchFamily="34" charset="-122"/>
                <a:ea typeface="Microsoft YaHei" panose="020B0503020204020204" pitchFamily="34" charset="-122"/>
              </a:rPr>
              <a:t>）确定运行的设备：首先，检查代码是否有指定的本地</a:t>
            </a:r>
            <a:r>
              <a:rPr lang="en-US" altLang="zh-CN" sz="1600" dirty="0">
                <a:latin typeface="Microsoft YaHei" panose="020B0503020204020204" pitchFamily="34" charset="-122"/>
                <a:ea typeface="Microsoft YaHei" panose="020B0503020204020204" pitchFamily="34" charset="-122"/>
              </a:rPr>
              <a:t>GPU</a:t>
            </a:r>
            <a:r>
              <a:rPr lang="zh-CN" altLang="en-US" sz="1600" dirty="0">
                <a:latin typeface="Microsoft YaHei" panose="020B0503020204020204" pitchFamily="34" charset="-122"/>
                <a:ea typeface="Microsoft YaHei" panose="020B0503020204020204" pitchFamily="34" charset="-122"/>
              </a:rPr>
              <a:t>（通过</a:t>
            </a:r>
            <a:r>
              <a:rPr lang="en-US" altLang="zh-CN" sz="1600" dirty="0" err="1">
                <a:latin typeface="Microsoft YaHei" panose="020B0503020204020204" pitchFamily="34" charset="-122"/>
                <a:ea typeface="Microsoft YaHei" panose="020B0503020204020204" pitchFamily="34" charset="-122"/>
              </a:rPr>
              <a:t>args.local_rank</a:t>
            </a:r>
            <a:r>
              <a:rPr lang="zh-CN" altLang="en-US" sz="1600" dirty="0">
                <a:latin typeface="Microsoft YaHei" panose="020B0503020204020204" pitchFamily="34" charset="-122"/>
                <a:ea typeface="Microsoft YaHei" panose="020B0503020204020204" pitchFamily="34" charset="-122"/>
              </a:rPr>
              <a:t>）。如果没有指定，则程序默认使用</a:t>
            </a:r>
            <a:r>
              <a:rPr lang="en-US" altLang="zh-CN" sz="1600" dirty="0">
                <a:latin typeface="Microsoft YaHei" panose="020B0503020204020204" pitchFamily="34" charset="-122"/>
                <a:ea typeface="Microsoft YaHei" panose="020B0503020204020204" pitchFamily="34" charset="-122"/>
              </a:rPr>
              <a:t>CUDA </a:t>
            </a:r>
            <a:r>
              <a:rPr lang="zh-CN" altLang="en-US" sz="1600" dirty="0">
                <a:latin typeface="Microsoft YaHei" panose="020B0503020204020204" pitchFamily="34" charset="-122"/>
                <a:ea typeface="Microsoft YaHei" panose="020B0503020204020204" pitchFamily="34" charset="-122"/>
              </a:rPr>
              <a:t>设备。否则，它会为进程设置指定的</a:t>
            </a:r>
            <a:r>
              <a:rPr lang="en-US" altLang="zh-CN" sz="1600" dirty="0">
                <a:latin typeface="Microsoft YaHei" panose="020B0503020204020204" pitchFamily="34" charset="-122"/>
                <a:ea typeface="Microsoft YaHei" panose="020B0503020204020204" pitchFamily="34" charset="-122"/>
              </a:rPr>
              <a:t>GPU</a:t>
            </a:r>
            <a:r>
              <a:rPr lang="zh-CN" altLang="en-US" sz="1600" dirty="0">
                <a:latin typeface="Microsoft YaHei" panose="020B0503020204020204" pitchFamily="34" charset="-122"/>
                <a:ea typeface="Microsoft YaHei" panose="020B0503020204020204" pitchFamily="34" charset="-122"/>
              </a:rPr>
              <a:t>。</a:t>
            </a:r>
          </a:p>
          <a:p>
            <a:pPr algn="just">
              <a:lnSpc>
                <a:spcPct val="125000"/>
              </a:lnSpc>
              <a:spcBef>
                <a:spcPts val="600"/>
              </a:spcBef>
            </a:pP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2</a:t>
            </a:r>
            <a:r>
              <a:rPr lang="zh-CN" altLang="en-US" sz="1600" dirty="0">
                <a:latin typeface="Microsoft YaHei" panose="020B0503020204020204" pitchFamily="34" charset="-122"/>
                <a:ea typeface="Microsoft YaHei" panose="020B0503020204020204" pitchFamily="34" charset="-122"/>
              </a:rPr>
              <a:t>）初始化分布式后端：在分布式训练中，使用</a:t>
            </a:r>
            <a:r>
              <a:rPr lang="en-US" altLang="zh-CN" sz="1600" dirty="0" err="1">
                <a:latin typeface="Microsoft YaHei" panose="020B0503020204020204" pitchFamily="34" charset="-122"/>
                <a:ea typeface="Microsoft YaHei" panose="020B0503020204020204" pitchFamily="34" charset="-122"/>
              </a:rPr>
              <a:t>deepspeed.init_distributed</a:t>
            </a:r>
            <a:r>
              <a:rPr lang="en-US" altLang="zh-CN" sz="1600" dirty="0">
                <a:latin typeface="Microsoft YaHei" panose="020B0503020204020204" pitchFamily="34" charset="-122"/>
                <a:ea typeface="Microsoft YaHei" panose="020B0503020204020204" pitchFamily="34" charset="-122"/>
              </a:rPr>
              <a:t>() </a:t>
            </a:r>
            <a:r>
              <a:rPr lang="zh-CN" altLang="en-US" sz="1600" dirty="0">
                <a:latin typeface="Microsoft YaHei" panose="020B0503020204020204" pitchFamily="34" charset="-122"/>
                <a:ea typeface="Microsoft YaHei" panose="020B0503020204020204" pitchFamily="34" charset="-122"/>
              </a:rPr>
              <a:t>函数实现每个进程与其他进程的同步，初始化分布式环境。</a:t>
            </a:r>
          </a:p>
          <a:p>
            <a:pPr algn="just">
              <a:lnSpc>
                <a:spcPct val="125000"/>
              </a:lnSpc>
              <a:spcBef>
                <a:spcPts val="600"/>
              </a:spcBef>
            </a:pP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3</a:t>
            </a:r>
            <a:r>
              <a:rPr lang="zh-CN" altLang="en-US" sz="1600" dirty="0">
                <a:latin typeface="Microsoft YaHei" panose="020B0503020204020204" pitchFamily="34" charset="-122"/>
                <a:ea typeface="Microsoft YaHei" panose="020B0503020204020204" pitchFamily="34" charset="-122"/>
              </a:rPr>
              <a:t>）获取当前进程的全局排序：在分布式训练中，使用</a:t>
            </a:r>
            <a:r>
              <a:rPr lang="en-US" altLang="zh-CN" sz="1600" dirty="0" err="1">
                <a:latin typeface="Microsoft YaHei" panose="020B0503020204020204" pitchFamily="34" charset="-122"/>
                <a:ea typeface="Microsoft YaHei" panose="020B0503020204020204" pitchFamily="34" charset="-122"/>
              </a:rPr>
              <a:t>torch.distributed.get_rank</a:t>
            </a:r>
            <a:r>
              <a:rPr lang="en-US" altLang="zh-CN" sz="1600" dirty="0">
                <a:latin typeface="Microsoft YaHei" panose="020B0503020204020204" pitchFamily="34" charset="-122"/>
                <a:ea typeface="Microsoft YaHei" panose="020B0503020204020204" pitchFamily="34" charset="-122"/>
              </a:rPr>
              <a:t>() </a:t>
            </a:r>
            <a:r>
              <a:rPr lang="zh-CN" altLang="en-US" sz="1600" dirty="0">
                <a:latin typeface="Microsoft YaHei" panose="020B0503020204020204" pitchFamily="34" charset="-122"/>
                <a:ea typeface="Microsoft YaHei" panose="020B0503020204020204" pitchFamily="34" charset="-122"/>
              </a:rPr>
              <a:t>函数获得每个进程的唯一排序或</a:t>
            </a:r>
            <a:r>
              <a:rPr lang="en-US" altLang="zh-CN" sz="1600" dirty="0">
                <a:latin typeface="Microsoft YaHei" panose="020B0503020204020204" pitchFamily="34" charset="-122"/>
                <a:ea typeface="Microsoft YaHei" panose="020B0503020204020204" pitchFamily="34" charset="-122"/>
              </a:rPr>
              <a:t>ID</a:t>
            </a:r>
            <a:r>
              <a:rPr lang="zh-CN" altLang="en-US" sz="1600" dirty="0">
                <a:latin typeface="Microsoft YaHei" panose="020B0503020204020204" pitchFamily="34" charset="-122"/>
                <a:ea typeface="Microsoft YaHei" panose="020B0503020204020204" pitchFamily="34" charset="-122"/>
              </a:rPr>
              <a:t>。</a:t>
            </a:r>
          </a:p>
          <a:p>
            <a:pPr algn="just">
              <a:lnSpc>
                <a:spcPct val="125000"/>
              </a:lnSpc>
              <a:spcBef>
                <a:spcPts val="600"/>
              </a:spcBef>
            </a:pP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4</a:t>
            </a:r>
            <a:r>
              <a:rPr lang="zh-CN" altLang="en-US" sz="1600" dirty="0">
                <a:latin typeface="Microsoft YaHei" panose="020B0503020204020204" pitchFamily="34" charset="-122"/>
                <a:ea typeface="Microsoft YaHei" panose="020B0503020204020204" pitchFamily="34" charset="-122"/>
              </a:rPr>
              <a:t>）设置</a:t>
            </a:r>
            <a:r>
              <a:rPr lang="en-US" altLang="zh-CN" sz="1600" dirty="0" err="1">
                <a:latin typeface="Microsoft YaHei" panose="020B0503020204020204" pitchFamily="34" charset="-122"/>
                <a:ea typeface="Microsoft YaHei" panose="020B0503020204020204" pitchFamily="34" charset="-122"/>
              </a:rPr>
              <a:t>DeepSpeed</a:t>
            </a:r>
            <a:r>
              <a:rPr lang="en-US" altLang="zh-CN" sz="1600" dirty="0">
                <a:latin typeface="Microsoft YaHei" panose="020B0503020204020204" pitchFamily="34" charset="-122"/>
                <a:ea typeface="Microsoft YaHei" panose="020B0503020204020204" pitchFamily="34" charset="-122"/>
              </a:rPr>
              <a:t> </a:t>
            </a:r>
            <a:r>
              <a:rPr lang="zh-CN" altLang="en-US" sz="1600" dirty="0">
                <a:latin typeface="Microsoft YaHei" panose="020B0503020204020204" pitchFamily="34" charset="-122"/>
                <a:ea typeface="Microsoft YaHei" panose="020B0503020204020204" pitchFamily="34" charset="-122"/>
              </a:rPr>
              <a:t>配置：根据用户参数（如是否进行</a:t>
            </a:r>
            <a:r>
              <a:rPr lang="en-US" altLang="zh-CN" sz="1600" dirty="0">
                <a:latin typeface="Microsoft YaHei" panose="020B0503020204020204" pitchFamily="34" charset="-122"/>
                <a:ea typeface="Microsoft YaHei" panose="020B0503020204020204" pitchFamily="34" charset="-122"/>
              </a:rPr>
              <a:t>offload</a:t>
            </a:r>
            <a:r>
              <a:rPr lang="zh-CN" altLang="en-US" sz="1600" dirty="0">
                <a:latin typeface="Microsoft YaHei" panose="020B0503020204020204" pitchFamily="34" charset="-122"/>
                <a:ea typeface="Microsoft YaHei" panose="020B0503020204020204" pitchFamily="34" charset="-122"/>
              </a:rPr>
              <a:t>、使用哪个</a:t>
            </a:r>
            <a:r>
              <a:rPr lang="en-US" altLang="zh-CN" sz="1600" dirty="0">
                <a:latin typeface="Microsoft YaHei" panose="020B0503020204020204" pitchFamily="34" charset="-122"/>
                <a:ea typeface="Microsoft YaHei" panose="020B0503020204020204" pitchFamily="34" charset="-122"/>
              </a:rPr>
              <a:t>zero stage </a:t>
            </a:r>
            <a:r>
              <a:rPr lang="zh-CN" altLang="en-US" sz="1600" dirty="0">
                <a:latin typeface="Microsoft YaHei" panose="020B0503020204020204" pitchFamily="34" charset="-122"/>
                <a:ea typeface="Microsoft YaHei" panose="020B0503020204020204" pitchFamily="34" charset="-122"/>
              </a:rPr>
              <a:t>等），构建一个</a:t>
            </a:r>
            <a:r>
              <a:rPr lang="en-US" altLang="zh-CN" sz="1600" dirty="0" err="1">
                <a:latin typeface="Microsoft YaHei" panose="020B0503020204020204" pitchFamily="34" charset="-122"/>
                <a:ea typeface="Microsoft YaHei" panose="020B0503020204020204" pitchFamily="34" charset="-122"/>
              </a:rPr>
              <a:t>DeepSpeed</a:t>
            </a:r>
            <a:r>
              <a:rPr lang="en-US" altLang="zh-CN" sz="1600" dirty="0">
                <a:latin typeface="Microsoft YaHei" panose="020B0503020204020204" pitchFamily="34" charset="-122"/>
                <a:ea typeface="Microsoft YaHei" panose="020B0503020204020204" pitchFamily="34" charset="-122"/>
              </a:rPr>
              <a:t> </a:t>
            </a:r>
            <a:r>
              <a:rPr lang="zh-CN" altLang="en-US" sz="1600" dirty="0">
                <a:latin typeface="Microsoft YaHei" panose="020B0503020204020204" pitchFamily="34" charset="-122"/>
                <a:ea typeface="Microsoft YaHei" panose="020B0503020204020204" pitchFamily="34" charset="-122"/>
              </a:rPr>
              <a:t>配置字典，来决定训练设置。</a:t>
            </a:r>
          </a:p>
          <a:p>
            <a:pPr algn="just">
              <a:lnSpc>
                <a:spcPct val="125000"/>
              </a:lnSpc>
              <a:spcBef>
                <a:spcPts val="600"/>
              </a:spcBef>
            </a:pP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5</a:t>
            </a:r>
            <a:r>
              <a:rPr lang="zh-CN" altLang="en-US" sz="1600" dirty="0">
                <a:latin typeface="Microsoft YaHei" panose="020B0503020204020204" pitchFamily="34" charset="-122"/>
                <a:ea typeface="Microsoft YaHei" panose="020B0503020204020204" pitchFamily="34" charset="-122"/>
              </a:rPr>
              <a:t>）同步所有工作进程：使用</a:t>
            </a:r>
            <a:r>
              <a:rPr lang="en-US" altLang="zh-CN" sz="1600" dirty="0" err="1">
                <a:latin typeface="Microsoft YaHei" panose="020B0503020204020204" pitchFamily="34" charset="-122"/>
                <a:ea typeface="Microsoft YaHei" panose="020B0503020204020204" pitchFamily="34" charset="-122"/>
              </a:rPr>
              <a:t>torch.distributed.barrier</a:t>
            </a:r>
            <a:r>
              <a:rPr lang="en-US" altLang="zh-CN" sz="1600" dirty="0">
                <a:latin typeface="Microsoft YaHei" panose="020B0503020204020204" pitchFamily="34" charset="-122"/>
                <a:ea typeface="Microsoft YaHei" panose="020B0503020204020204" pitchFamily="34" charset="-122"/>
              </a:rPr>
              <a:t>() </a:t>
            </a:r>
            <a:r>
              <a:rPr lang="zh-CN" altLang="en-US" sz="1600" dirty="0">
                <a:latin typeface="Microsoft YaHei" panose="020B0503020204020204" pitchFamily="34" charset="-122"/>
                <a:ea typeface="Microsoft YaHei" panose="020B0503020204020204" pitchFamily="34" charset="-122"/>
              </a:rPr>
              <a:t>确保在进一步的初始化之前所有进程都已同步。</a:t>
            </a:r>
          </a:p>
          <a:p>
            <a:pPr algn="just">
              <a:lnSpc>
                <a:spcPct val="125000"/>
              </a:lnSpc>
              <a:spcBef>
                <a:spcPts val="600"/>
              </a:spcBef>
            </a:pP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6</a:t>
            </a:r>
            <a:r>
              <a:rPr lang="zh-CN" altLang="en-US" sz="1600" dirty="0">
                <a:latin typeface="Microsoft YaHei" panose="020B0503020204020204" pitchFamily="34" charset="-122"/>
                <a:ea typeface="Microsoft YaHei" panose="020B0503020204020204" pitchFamily="34" charset="-122"/>
              </a:rPr>
              <a:t>）</a:t>
            </a:r>
            <a:r>
              <a:rPr lang="en-US" altLang="zh-CN" sz="1600" dirty="0" err="1">
                <a:latin typeface="Microsoft YaHei" panose="020B0503020204020204" pitchFamily="34" charset="-122"/>
                <a:ea typeface="Microsoft YaHei" panose="020B0503020204020204" pitchFamily="34" charset="-122"/>
              </a:rPr>
              <a:t>DeepSpeed</a:t>
            </a:r>
            <a:r>
              <a:rPr lang="en-US" altLang="zh-CN" sz="1600" dirty="0">
                <a:latin typeface="Microsoft YaHei" panose="020B0503020204020204" pitchFamily="34" charset="-122"/>
                <a:ea typeface="Microsoft YaHei" panose="020B0503020204020204" pitchFamily="34" charset="-122"/>
              </a:rPr>
              <a:t> </a:t>
            </a:r>
            <a:r>
              <a:rPr lang="zh-CN" altLang="en-US" sz="1600" dirty="0">
                <a:latin typeface="Microsoft YaHei" panose="020B0503020204020204" pitchFamily="34" charset="-122"/>
                <a:ea typeface="Microsoft YaHei" panose="020B0503020204020204" pitchFamily="34" charset="-122"/>
              </a:rPr>
              <a:t>初始化：这是最关键的一步。通过</a:t>
            </a:r>
            <a:r>
              <a:rPr lang="en-US" altLang="zh-CN" sz="1600" dirty="0" err="1">
                <a:latin typeface="Microsoft YaHei" panose="020B0503020204020204" pitchFamily="34" charset="-122"/>
                <a:ea typeface="Microsoft YaHei" panose="020B0503020204020204" pitchFamily="34" charset="-122"/>
              </a:rPr>
              <a:t>deepspeed.initialize</a:t>
            </a:r>
            <a:r>
              <a:rPr lang="en-US" altLang="zh-CN" sz="1600" dirty="0">
                <a:latin typeface="Microsoft YaHei" panose="020B0503020204020204" pitchFamily="34" charset="-122"/>
                <a:ea typeface="Microsoft YaHei" panose="020B0503020204020204" pitchFamily="34" charset="-122"/>
              </a:rPr>
              <a:t> </a:t>
            </a:r>
            <a:r>
              <a:rPr lang="zh-CN" altLang="en-US" sz="1600" dirty="0">
                <a:latin typeface="Microsoft YaHei" panose="020B0503020204020204" pitchFamily="34" charset="-122"/>
                <a:ea typeface="Microsoft YaHei" panose="020B0503020204020204" pitchFamily="34" charset="-122"/>
              </a:rPr>
              <a:t>函数，可以将模型、优化器、参数和先前构建的</a:t>
            </a:r>
            <a:r>
              <a:rPr lang="en-US" altLang="zh-CN" sz="1600" dirty="0" err="1">
                <a:latin typeface="Microsoft YaHei" panose="020B0503020204020204" pitchFamily="34" charset="-122"/>
                <a:ea typeface="Microsoft YaHei" panose="020B0503020204020204" pitchFamily="34" charset="-122"/>
              </a:rPr>
              <a:t>DeepSpeed</a:t>
            </a:r>
            <a:r>
              <a:rPr lang="en-US" altLang="zh-CN" sz="1600" dirty="0">
                <a:latin typeface="Microsoft YaHei" panose="020B0503020204020204" pitchFamily="34" charset="-122"/>
                <a:ea typeface="Microsoft YaHei" panose="020B0503020204020204" pitchFamily="34" charset="-122"/>
              </a:rPr>
              <a:t> </a:t>
            </a:r>
            <a:r>
              <a:rPr lang="zh-CN" altLang="en-US" sz="1600" dirty="0">
                <a:latin typeface="Microsoft YaHei" panose="020B0503020204020204" pitchFamily="34" charset="-122"/>
                <a:ea typeface="Microsoft YaHei" panose="020B0503020204020204" pitchFamily="34" charset="-122"/>
              </a:rPr>
              <a:t>配置传递给库，进行初始化。这个函数会返回一个已经根据</a:t>
            </a:r>
            <a:r>
              <a:rPr lang="en-US" altLang="zh-CN" sz="1600" dirty="0" err="1">
                <a:latin typeface="Microsoft YaHei" panose="020B0503020204020204" pitchFamily="34" charset="-122"/>
                <a:ea typeface="Microsoft YaHei" panose="020B0503020204020204" pitchFamily="34" charset="-122"/>
              </a:rPr>
              <a:t>DeepSpeed</a:t>
            </a:r>
            <a:r>
              <a:rPr lang="en-US" altLang="zh-CN" sz="1600" dirty="0">
                <a:latin typeface="Microsoft YaHei" panose="020B0503020204020204" pitchFamily="34" charset="-122"/>
                <a:ea typeface="Microsoft YaHei" panose="020B0503020204020204" pitchFamily="34" charset="-122"/>
              </a:rPr>
              <a:t> </a:t>
            </a:r>
            <a:r>
              <a:rPr lang="zh-CN" altLang="en-US" sz="1600" dirty="0">
                <a:latin typeface="Microsoft YaHei" panose="020B0503020204020204" pitchFamily="34" charset="-122"/>
                <a:ea typeface="Microsoft YaHei" panose="020B0503020204020204" pitchFamily="34" charset="-122"/>
              </a:rPr>
              <a:t>配置进行了优化的模型和优化器。</a:t>
            </a:r>
          </a:p>
          <a:p>
            <a:pPr algn="just">
              <a:lnSpc>
                <a:spcPct val="125000"/>
              </a:lnSpc>
              <a:spcBef>
                <a:spcPts val="600"/>
              </a:spcBef>
            </a:pP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7</a:t>
            </a:r>
            <a:r>
              <a:rPr lang="zh-CN" altLang="en-US" sz="1600" dirty="0">
                <a:latin typeface="Microsoft YaHei" panose="020B0503020204020204" pitchFamily="34" charset="-122"/>
                <a:ea typeface="Microsoft YaHei" panose="020B0503020204020204" pitchFamily="34" charset="-122"/>
              </a:rPr>
              <a:t>）梯度检查点：对于特别大的模型，梯度检查点是一种节省显存的技巧，即只在需要时计算模型的中间梯度。如果用户启用了这个选项，则会调用</a:t>
            </a:r>
            <a:r>
              <a:rPr lang="en-US" altLang="zh-CN" sz="1600" dirty="0" err="1">
                <a:latin typeface="Microsoft YaHei" panose="020B0503020204020204" pitchFamily="34" charset="-122"/>
                <a:ea typeface="Microsoft YaHei" panose="020B0503020204020204" pitchFamily="34" charset="-122"/>
              </a:rPr>
              <a:t>model.gradient_checkpointing_enable</a:t>
            </a:r>
            <a:r>
              <a:rPr lang="en-US" altLang="zh-CN" sz="1600" dirty="0">
                <a:latin typeface="Microsoft YaHei" panose="020B0503020204020204" pitchFamily="34" charset="-122"/>
                <a:ea typeface="Microsoft YaHei" panose="020B0503020204020204" pitchFamily="34" charset="-122"/>
              </a:rPr>
              <a:t>()</a:t>
            </a:r>
            <a:r>
              <a:rPr lang="zh-CN" altLang="en-US" sz="1600" dirty="0">
                <a:latin typeface="Microsoft YaHei" panose="020B0503020204020204" pitchFamily="34" charset="-122"/>
                <a:ea typeface="Microsoft YaHei" panose="020B0503020204020204" pitchFamily="34" charset="-122"/>
              </a:rPr>
              <a:t>方法来实现相关功能。</a:t>
            </a:r>
            <a:endParaRPr lang="zh-CN" altLang="en-US" sz="1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8390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490461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大语言模型参数量和所使用的数据量都非常巨大，因此都采用了分布式训练架构完成训练。</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b="1" dirty="0">
                <a:solidFill>
                  <a:srgbClr val="0070C0"/>
                </a:solidFill>
                <a:latin typeface="Microsoft YaHei" panose="020B0503020204020204" pitchFamily="34" charset="-122"/>
                <a:ea typeface="Microsoft YaHei" panose="020B0503020204020204" pitchFamily="34" charset="-122"/>
              </a:rPr>
              <a:t>OPT</a:t>
            </a:r>
            <a:r>
              <a:rPr lang="zh-CN" altLang="en-US" sz="2000" b="1" dirty="0">
                <a:solidFill>
                  <a:srgbClr val="0070C0"/>
                </a:solidFill>
                <a:latin typeface="Microsoft YaHei" panose="020B0503020204020204" pitchFamily="34" charset="-122"/>
                <a:ea typeface="Microsoft YaHei" panose="020B0503020204020204" pitchFamily="34" charset="-122"/>
              </a:rPr>
              <a:t>模型</a:t>
            </a:r>
            <a:r>
              <a:rPr lang="zh-CN" altLang="en-US" sz="2000" dirty="0">
                <a:latin typeface="Microsoft YaHei" panose="020B0503020204020204" pitchFamily="34" charset="-122"/>
                <a:ea typeface="Microsoft YaHei" panose="020B0503020204020204" pitchFamily="34" charset="-122"/>
              </a:rPr>
              <a:t>训练使用了</a:t>
            </a:r>
            <a:r>
              <a:rPr lang="en-US" altLang="zh-CN" sz="2000" dirty="0">
                <a:latin typeface="Microsoft YaHei" panose="020B0503020204020204" pitchFamily="34" charset="-122"/>
                <a:ea typeface="Microsoft YaHei" panose="020B0503020204020204" pitchFamily="34" charset="-122"/>
              </a:rPr>
              <a:t>992</a:t>
            </a:r>
            <a:r>
              <a:rPr lang="zh-CN" altLang="en-US" sz="2000" dirty="0">
                <a:latin typeface="Microsoft YaHei" panose="020B0503020204020204" pitchFamily="34" charset="-122"/>
                <a:ea typeface="Microsoft YaHei" panose="020B0503020204020204" pitchFamily="34" charset="-122"/>
              </a:rPr>
              <a:t>块</a:t>
            </a:r>
            <a:r>
              <a:rPr lang="en-US" altLang="zh-CN" sz="2000" dirty="0">
                <a:latin typeface="Microsoft YaHei" panose="020B0503020204020204" pitchFamily="34" charset="-122"/>
                <a:ea typeface="Microsoft YaHei" panose="020B0503020204020204" pitchFamily="34" charset="-122"/>
              </a:rPr>
              <a:t>NVIDIA A100 80G GPU</a:t>
            </a:r>
            <a:r>
              <a:rPr lang="zh-CN" altLang="en-US" sz="2000" dirty="0">
                <a:latin typeface="Microsoft YaHei" panose="020B0503020204020204" pitchFamily="34" charset="-122"/>
                <a:ea typeface="Microsoft YaHei" panose="020B0503020204020204" pitchFamily="34" charset="-122"/>
              </a:rPr>
              <a:t>，采用全分片数据并行（</a:t>
            </a:r>
            <a:r>
              <a:rPr lang="en-US" altLang="zh-CN" sz="2000" dirty="0">
                <a:latin typeface="Microsoft YaHei" panose="020B0503020204020204" pitchFamily="34" charset="-122"/>
                <a:ea typeface="Microsoft YaHei" panose="020B0503020204020204" pitchFamily="34" charset="-122"/>
              </a:rPr>
              <a:t>Fully Sharded Data Parallel</a:t>
            </a:r>
            <a:r>
              <a:rPr lang="zh-CN" altLang="en-US" sz="2000" dirty="0">
                <a:latin typeface="Microsoft YaHei" panose="020B0503020204020204" pitchFamily="34" charset="-122"/>
                <a:ea typeface="Microsoft YaHei" panose="020B0503020204020204" pitchFamily="34" charset="-122"/>
              </a:rPr>
              <a:t>）以及</a:t>
            </a:r>
            <a:r>
              <a:rPr lang="en-US" altLang="zh-CN" sz="2000" dirty="0">
                <a:latin typeface="Microsoft YaHei" panose="020B0503020204020204" pitchFamily="34" charset="-122"/>
                <a:ea typeface="Microsoft YaHei" panose="020B0503020204020204" pitchFamily="34" charset="-122"/>
              </a:rPr>
              <a:t>Megatron-LM</a:t>
            </a:r>
            <a:r>
              <a:rPr lang="zh-CN" altLang="en-US" sz="2000" dirty="0">
                <a:latin typeface="Microsoft YaHei" panose="020B0503020204020204" pitchFamily="34" charset="-122"/>
                <a:ea typeface="Microsoft YaHei" panose="020B0503020204020204" pitchFamily="34" charset="-122"/>
              </a:rPr>
              <a:t>张量并行（</a:t>
            </a:r>
            <a:r>
              <a:rPr lang="en-US" altLang="zh-CN" sz="2000" dirty="0">
                <a:latin typeface="Microsoft YaHei" panose="020B0503020204020204" pitchFamily="34" charset="-122"/>
                <a:ea typeface="Microsoft YaHei" panose="020B0503020204020204" pitchFamily="34" charset="-122"/>
              </a:rPr>
              <a:t>Tensor Parallelism</a:t>
            </a:r>
            <a:r>
              <a:rPr lang="zh-CN" altLang="en-US" sz="2000" dirty="0">
                <a:latin typeface="Microsoft YaHei" panose="020B0503020204020204" pitchFamily="34" charset="-122"/>
                <a:ea typeface="Microsoft YaHei" panose="020B0503020204020204" pitchFamily="34" charset="-122"/>
              </a:rPr>
              <a:t>），整体训练时间将近</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个月。</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b="1" dirty="0">
                <a:solidFill>
                  <a:srgbClr val="0070C0"/>
                </a:solidFill>
                <a:latin typeface="Microsoft YaHei" panose="020B0503020204020204" pitchFamily="34" charset="-122"/>
                <a:ea typeface="Microsoft YaHei" panose="020B0503020204020204" pitchFamily="34" charset="-122"/>
              </a:rPr>
              <a:t>BLOOM</a:t>
            </a:r>
            <a:r>
              <a:rPr lang="zh-CN" altLang="en-US" sz="2000" b="1" dirty="0">
                <a:solidFill>
                  <a:srgbClr val="0070C0"/>
                </a:solidFill>
                <a:latin typeface="Microsoft YaHei" panose="020B0503020204020204" pitchFamily="34" charset="-122"/>
                <a:ea typeface="Microsoft YaHei" panose="020B0503020204020204" pitchFamily="34" charset="-122"/>
              </a:rPr>
              <a:t>模型</a:t>
            </a:r>
            <a:r>
              <a:rPr lang="zh-CN" altLang="en-US" sz="2000" dirty="0">
                <a:latin typeface="Microsoft YaHei" panose="020B0503020204020204" pitchFamily="34" charset="-122"/>
                <a:ea typeface="Microsoft YaHei" panose="020B0503020204020204" pitchFamily="34" charset="-122"/>
              </a:rPr>
              <a:t>的研究人员则公开了更多在硬件和所采用的系统架构方面的细节。该模型的训练一共花费</a:t>
            </a:r>
            <a:r>
              <a:rPr lang="en-US" altLang="zh-CN" sz="2000" dirty="0">
                <a:latin typeface="Microsoft YaHei" panose="020B0503020204020204" pitchFamily="34" charset="-122"/>
                <a:ea typeface="Microsoft YaHei" panose="020B0503020204020204" pitchFamily="34" charset="-122"/>
              </a:rPr>
              <a:t>3.5</a:t>
            </a:r>
            <a:r>
              <a:rPr lang="zh-CN" altLang="en-US" sz="2000" dirty="0">
                <a:latin typeface="Microsoft YaHei" panose="020B0503020204020204" pitchFamily="34" charset="-122"/>
                <a:ea typeface="Microsoft YaHei" panose="020B0503020204020204" pitchFamily="34" charset="-122"/>
              </a:rPr>
              <a:t>个月，使用</a:t>
            </a:r>
            <a:r>
              <a:rPr lang="en-US" altLang="zh-CN" sz="2000" dirty="0">
                <a:latin typeface="Microsoft YaHei" panose="020B0503020204020204" pitchFamily="34" charset="-122"/>
                <a:ea typeface="Microsoft YaHei" panose="020B0503020204020204" pitchFamily="34" charset="-122"/>
              </a:rPr>
              <a:t>48</a:t>
            </a:r>
            <a:r>
              <a:rPr lang="zh-CN" altLang="en-US" sz="2000" dirty="0">
                <a:latin typeface="Microsoft YaHei" panose="020B0503020204020204" pitchFamily="34" charset="-122"/>
                <a:ea typeface="Microsoft YaHei" panose="020B0503020204020204" pitchFamily="34" charset="-122"/>
              </a:rPr>
              <a:t>个计算节点。每个节点包含</a:t>
            </a:r>
            <a:r>
              <a:rPr lang="en-US" altLang="zh-CN" sz="2000" dirty="0">
                <a:latin typeface="Microsoft YaHei" panose="020B0503020204020204" pitchFamily="34" charset="-122"/>
                <a:ea typeface="Microsoft YaHei" panose="020B0503020204020204" pitchFamily="34" charset="-122"/>
              </a:rPr>
              <a:t>8</a:t>
            </a:r>
            <a:r>
              <a:rPr lang="zh-CN" altLang="en-US" sz="2000" dirty="0">
                <a:latin typeface="Microsoft YaHei" panose="020B0503020204020204" pitchFamily="34" charset="-122"/>
                <a:ea typeface="Microsoft YaHei" panose="020B0503020204020204" pitchFamily="34" charset="-122"/>
              </a:rPr>
              <a:t>块</a:t>
            </a:r>
            <a:r>
              <a:rPr lang="en-US" altLang="zh-CN" sz="2000" dirty="0">
                <a:latin typeface="Microsoft YaHei" panose="020B0503020204020204" pitchFamily="34" charset="-122"/>
                <a:ea typeface="Microsoft YaHei" panose="020B0503020204020204" pitchFamily="34" charset="-122"/>
              </a:rPr>
              <a:t>NVIDIA A100 80G GPU</a:t>
            </a:r>
            <a:r>
              <a:rPr lang="zh-CN" altLang="en-US" sz="2000" dirty="0">
                <a:latin typeface="Microsoft YaHei" panose="020B0503020204020204" pitchFamily="34" charset="-122"/>
                <a:ea typeface="Microsoft YaHei" panose="020B0503020204020204" pitchFamily="34" charset="-122"/>
              </a:rPr>
              <a:t>（总计</a:t>
            </a:r>
            <a:r>
              <a:rPr lang="en-US" altLang="zh-CN" sz="2000" dirty="0">
                <a:latin typeface="Microsoft YaHei" panose="020B0503020204020204" pitchFamily="34" charset="-122"/>
                <a:ea typeface="Microsoft YaHei" panose="020B0503020204020204" pitchFamily="34" charset="-122"/>
              </a:rPr>
              <a:t>384</a:t>
            </a:r>
            <a:r>
              <a:rPr lang="zh-CN" altLang="en-US" sz="2000" dirty="0">
                <a:latin typeface="Microsoft YaHei" panose="020B0503020204020204" pitchFamily="34" charset="-122"/>
                <a:ea typeface="Microsoft YaHei" panose="020B0503020204020204" pitchFamily="34" charset="-122"/>
              </a:rPr>
              <a:t>个</a:t>
            </a:r>
            <a:r>
              <a:rPr lang="en-US" altLang="zh-CN" sz="2000" dirty="0">
                <a:latin typeface="Microsoft YaHei" panose="020B0503020204020204" pitchFamily="34" charset="-122"/>
                <a:ea typeface="Microsoft YaHei" panose="020B0503020204020204" pitchFamily="34" charset="-122"/>
              </a:rPr>
              <a:t>GPU</a:t>
            </a:r>
            <a:r>
              <a:rPr lang="zh-CN" altLang="en-US" sz="2000" dirty="0">
                <a:latin typeface="Microsoft YaHei" panose="020B0503020204020204" pitchFamily="34" charset="-122"/>
                <a:ea typeface="Microsoft YaHei" panose="020B0503020204020204" pitchFamily="34" charset="-122"/>
              </a:rPr>
              <a:t>），并且使用</a:t>
            </a:r>
            <a:r>
              <a:rPr lang="en-US" altLang="zh-CN" sz="2000" dirty="0">
                <a:latin typeface="Microsoft YaHei" panose="020B0503020204020204" pitchFamily="34" charset="-122"/>
                <a:ea typeface="Microsoft YaHei" panose="020B0503020204020204" pitchFamily="34" charset="-122"/>
              </a:rPr>
              <a:t>4*</a:t>
            </a:r>
            <a:r>
              <a:rPr lang="en-US" altLang="zh-CN" sz="2000" dirty="0" err="1">
                <a:latin typeface="Microsoft YaHei" panose="020B0503020204020204" pitchFamily="34" charset="-122"/>
                <a:ea typeface="Microsoft YaHei" panose="020B0503020204020204" pitchFamily="34" charset="-122"/>
              </a:rPr>
              <a:t>NVLink</a:t>
            </a:r>
            <a:r>
              <a:rPr lang="zh-CN" altLang="en-US" sz="2000" dirty="0">
                <a:latin typeface="Microsoft YaHei" panose="020B0503020204020204" pitchFamily="34" charset="-122"/>
                <a:ea typeface="Microsoft YaHei" panose="020B0503020204020204" pitchFamily="34" charset="-122"/>
              </a:rPr>
              <a:t>用于节点内部</a:t>
            </a:r>
            <a:r>
              <a:rPr lang="en-US" altLang="zh-CN" sz="2000" dirty="0">
                <a:latin typeface="Microsoft YaHei" panose="020B0503020204020204" pitchFamily="34" charset="-122"/>
                <a:ea typeface="Microsoft YaHei" panose="020B0503020204020204" pitchFamily="34" charset="-122"/>
              </a:rPr>
              <a:t>GPU</a:t>
            </a:r>
            <a:r>
              <a:rPr lang="zh-CN" altLang="en-US" sz="2000" dirty="0">
                <a:latin typeface="Microsoft YaHei" panose="020B0503020204020204" pitchFamily="34" charset="-122"/>
                <a:ea typeface="Microsoft YaHei" panose="020B0503020204020204" pitchFamily="34" charset="-122"/>
              </a:rPr>
              <a:t>之间通信。节点之间采用四个</a:t>
            </a:r>
            <a:r>
              <a:rPr lang="en-US" altLang="zh-CN" sz="2000" dirty="0">
                <a:latin typeface="Microsoft YaHei" panose="020B0503020204020204" pitchFamily="34" charset="-122"/>
                <a:ea typeface="Microsoft YaHei" panose="020B0503020204020204" pitchFamily="34" charset="-122"/>
              </a:rPr>
              <a:t>Omni-Path 100 Gbps</a:t>
            </a:r>
            <a:r>
              <a:rPr lang="zh-CN" altLang="en-US" sz="2000" dirty="0">
                <a:latin typeface="Microsoft YaHei" panose="020B0503020204020204" pitchFamily="34" charset="-122"/>
                <a:ea typeface="Microsoft YaHei" panose="020B0503020204020204" pitchFamily="34" charset="-122"/>
              </a:rPr>
              <a:t>网卡构建的增强</a:t>
            </a:r>
            <a:r>
              <a:rPr lang="en-US" altLang="zh-CN" sz="2000" dirty="0">
                <a:latin typeface="Microsoft YaHei" panose="020B0503020204020204" pitchFamily="34" charset="-122"/>
                <a:ea typeface="Microsoft YaHei" panose="020B0503020204020204" pitchFamily="34" charset="-122"/>
              </a:rPr>
              <a:t>8</a:t>
            </a:r>
            <a:r>
              <a:rPr lang="zh-CN" altLang="en-US" sz="2000" dirty="0">
                <a:latin typeface="Microsoft YaHei" panose="020B0503020204020204" pitchFamily="34" charset="-122"/>
                <a:ea typeface="Microsoft YaHei" panose="020B0503020204020204" pitchFamily="34" charset="-122"/>
              </a:rPr>
              <a:t>维超立方体全局拓扑网络进行通信。</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b="1" dirty="0" err="1">
                <a:solidFill>
                  <a:srgbClr val="0070C0"/>
                </a:solidFill>
                <a:latin typeface="Microsoft YaHei" panose="020B0503020204020204" pitchFamily="34" charset="-122"/>
                <a:ea typeface="Microsoft YaHei" panose="020B0503020204020204" pitchFamily="34" charset="-122"/>
              </a:rPr>
              <a:t>LLaMA</a:t>
            </a:r>
            <a:r>
              <a:rPr lang="zh-CN" altLang="en-US" sz="2000" b="1" dirty="0">
                <a:solidFill>
                  <a:srgbClr val="0070C0"/>
                </a:solidFill>
                <a:latin typeface="Microsoft YaHei" panose="020B0503020204020204" pitchFamily="34" charset="-122"/>
                <a:ea typeface="Microsoft YaHei" panose="020B0503020204020204" pitchFamily="34" charset="-122"/>
              </a:rPr>
              <a:t>模型</a:t>
            </a:r>
            <a:r>
              <a:rPr lang="zh-CN" altLang="en-US" sz="2000" dirty="0">
                <a:latin typeface="Microsoft YaHei" panose="020B0503020204020204" pitchFamily="34" charset="-122"/>
                <a:ea typeface="Microsoft YaHei" panose="020B0503020204020204" pitchFamily="34" charset="-122"/>
              </a:rPr>
              <a:t>训练采用</a:t>
            </a:r>
            <a:r>
              <a:rPr lang="en-US" altLang="zh-CN" sz="2000" dirty="0">
                <a:latin typeface="Microsoft YaHei" panose="020B0503020204020204" pitchFamily="34" charset="-122"/>
                <a:ea typeface="Microsoft YaHei" panose="020B0503020204020204" pitchFamily="34" charset="-122"/>
              </a:rPr>
              <a:t>A100-80GB GPU</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LLaMA-7B</a:t>
            </a:r>
            <a:r>
              <a:rPr lang="zh-CN" altLang="en-US" sz="2000" dirty="0">
                <a:latin typeface="Microsoft YaHei" panose="020B0503020204020204" pitchFamily="34" charset="-122"/>
                <a:ea typeface="Microsoft YaHei" panose="020B0503020204020204" pitchFamily="34" charset="-122"/>
              </a:rPr>
              <a:t>模型训练需要 </a:t>
            </a:r>
            <a:r>
              <a:rPr lang="en-US" altLang="zh-CN" sz="2000" dirty="0">
                <a:latin typeface="Microsoft YaHei" panose="020B0503020204020204" pitchFamily="34" charset="-122"/>
                <a:ea typeface="Microsoft YaHei" panose="020B0503020204020204" pitchFamily="34" charset="-122"/>
              </a:rPr>
              <a:t>82432 GPU</a:t>
            </a:r>
            <a:r>
              <a:rPr lang="zh-CN" altLang="en-US" sz="2000" dirty="0">
                <a:latin typeface="Microsoft YaHei" panose="020B0503020204020204" pitchFamily="34" charset="-122"/>
                <a:ea typeface="Microsoft YaHei" panose="020B0503020204020204" pitchFamily="34" charset="-122"/>
              </a:rPr>
              <a:t>小时， </a:t>
            </a:r>
            <a:r>
              <a:rPr lang="en-US" altLang="zh-CN" sz="2000" dirty="0">
                <a:latin typeface="Microsoft YaHei" panose="020B0503020204020204" pitchFamily="34" charset="-122"/>
                <a:ea typeface="Microsoft YaHei" panose="020B0503020204020204" pitchFamily="34" charset="-122"/>
              </a:rPr>
              <a:t>LLaMA-13B</a:t>
            </a:r>
            <a:r>
              <a:rPr lang="zh-CN" altLang="en-US" sz="2000" dirty="0">
                <a:latin typeface="Microsoft YaHei" panose="020B0503020204020204" pitchFamily="34" charset="-122"/>
                <a:ea typeface="Microsoft YaHei" panose="020B0503020204020204" pitchFamily="34" charset="-122"/>
              </a:rPr>
              <a:t>模型训练需要 </a:t>
            </a:r>
            <a:r>
              <a:rPr lang="en-US" altLang="zh-CN" sz="2000" dirty="0">
                <a:latin typeface="Microsoft YaHei" panose="020B0503020204020204" pitchFamily="34" charset="-122"/>
                <a:ea typeface="Microsoft YaHei" panose="020B0503020204020204" pitchFamily="34" charset="-122"/>
              </a:rPr>
              <a:t>135168 GPU</a:t>
            </a:r>
            <a:r>
              <a:rPr lang="zh-CN" altLang="en-US" sz="2000" dirty="0">
                <a:latin typeface="Microsoft YaHei" panose="020B0503020204020204" pitchFamily="34" charset="-122"/>
                <a:ea typeface="Microsoft YaHei" panose="020B0503020204020204" pitchFamily="34" charset="-122"/>
              </a:rPr>
              <a:t>小时， </a:t>
            </a:r>
            <a:r>
              <a:rPr lang="en-US" altLang="zh-CN" sz="2000" dirty="0">
                <a:latin typeface="Microsoft YaHei" panose="020B0503020204020204" pitchFamily="34" charset="-122"/>
                <a:ea typeface="Microsoft YaHei" panose="020B0503020204020204" pitchFamily="34" charset="-122"/>
              </a:rPr>
              <a:t>LLaMA-33B</a:t>
            </a:r>
            <a:r>
              <a:rPr lang="zh-CN" altLang="en-US" sz="2000" dirty="0">
                <a:latin typeface="Microsoft YaHei" panose="020B0503020204020204" pitchFamily="34" charset="-122"/>
                <a:ea typeface="Microsoft YaHei" panose="020B0503020204020204" pitchFamily="34" charset="-122"/>
              </a:rPr>
              <a:t>模型训练花费了 </a:t>
            </a:r>
            <a:r>
              <a:rPr lang="en-US" altLang="zh-CN" sz="2000" dirty="0">
                <a:latin typeface="Microsoft YaHei" panose="020B0503020204020204" pitchFamily="34" charset="-122"/>
                <a:ea typeface="Microsoft YaHei" panose="020B0503020204020204" pitchFamily="34" charset="-122"/>
              </a:rPr>
              <a:t>530432 GPU</a:t>
            </a:r>
            <a:r>
              <a:rPr lang="zh-CN" altLang="en-US" sz="2000" dirty="0">
                <a:latin typeface="Microsoft YaHei" panose="020B0503020204020204" pitchFamily="34" charset="-122"/>
                <a:ea typeface="Microsoft YaHei" panose="020B0503020204020204" pitchFamily="34" charset="-122"/>
              </a:rPr>
              <a:t>小时，而</a:t>
            </a:r>
            <a:r>
              <a:rPr lang="en-US" altLang="zh-CN" sz="2000" dirty="0">
                <a:latin typeface="Microsoft YaHei" panose="020B0503020204020204" pitchFamily="34" charset="-122"/>
                <a:ea typeface="Microsoft YaHei" panose="020B0503020204020204" pitchFamily="34" charset="-122"/>
              </a:rPr>
              <a:t>LLaMA-65B</a:t>
            </a:r>
            <a:r>
              <a:rPr lang="zh-CN" altLang="en-US" sz="2000" dirty="0">
                <a:latin typeface="Microsoft YaHei" panose="020B0503020204020204" pitchFamily="34" charset="-122"/>
                <a:ea typeface="Microsoft YaHei" panose="020B0503020204020204" pitchFamily="34" charset="-122"/>
              </a:rPr>
              <a:t>模型训练花费则高达 </a:t>
            </a:r>
            <a:r>
              <a:rPr lang="en-US" altLang="zh-CN" sz="2000" dirty="0">
                <a:latin typeface="Microsoft YaHei" panose="020B0503020204020204" pitchFamily="34" charset="-122"/>
                <a:ea typeface="Microsoft YaHei" panose="020B0503020204020204" pitchFamily="34" charset="-122"/>
              </a:rPr>
              <a:t>1022362 GPU</a:t>
            </a:r>
            <a:r>
              <a:rPr lang="zh-CN" altLang="en-US" sz="2000" dirty="0">
                <a:latin typeface="Microsoft YaHei" panose="020B0503020204020204" pitchFamily="34" charset="-122"/>
                <a:ea typeface="Microsoft YaHei" panose="020B0503020204020204" pitchFamily="34" charset="-122"/>
              </a:rPr>
              <a:t>小时。</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分布式训练概述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8983818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90</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491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分布式训练实践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78458733-4EC8-90A9-B35E-371034A621A9}"/>
              </a:ext>
            </a:extLst>
          </p:cNvPr>
          <p:cNvSpPr txBox="1"/>
          <p:nvPr/>
        </p:nvSpPr>
        <p:spPr>
          <a:xfrm>
            <a:off x="358776" y="1030287"/>
            <a:ext cx="6093912" cy="461665"/>
          </a:xfrm>
          <a:prstGeom prst="rect">
            <a:avLst/>
          </a:prstGeom>
          <a:noFill/>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5. </a:t>
            </a:r>
            <a:r>
              <a:rPr lang="en-US" altLang="zh-CN" sz="2400" b="1" dirty="0" err="1">
                <a:solidFill>
                  <a:srgbClr val="0070C0"/>
                </a:solidFill>
                <a:latin typeface="Microsoft YaHei" panose="020B0503020204020204" pitchFamily="34" charset="-122"/>
                <a:ea typeface="Microsoft YaHei" panose="020B0503020204020204" pitchFamily="34" charset="-122"/>
              </a:rPr>
              <a:t>DeepSpeed</a:t>
            </a:r>
            <a:r>
              <a:rPr lang="en-US" altLang="zh-CN" sz="2400" b="1" dirty="0">
                <a:solidFill>
                  <a:srgbClr val="0070C0"/>
                </a:solidFill>
                <a:latin typeface="Microsoft YaHei" panose="020B0503020204020204" pitchFamily="34" charset="-122"/>
                <a:ea typeface="Microsoft YaHei" panose="020B0503020204020204" pitchFamily="34" charset="-122"/>
              </a:rPr>
              <a:t> </a:t>
            </a:r>
            <a:r>
              <a:rPr lang="zh-CN" altLang="en-US" sz="2400" b="1" dirty="0">
                <a:solidFill>
                  <a:srgbClr val="0070C0"/>
                </a:solidFill>
                <a:latin typeface="Microsoft YaHei" panose="020B0503020204020204" pitchFamily="34" charset="-122"/>
                <a:ea typeface="Microsoft YaHei" panose="020B0503020204020204" pitchFamily="34" charset="-122"/>
              </a:rPr>
              <a:t>初始化</a:t>
            </a:r>
          </a:p>
        </p:txBody>
      </p:sp>
      <p:pic>
        <p:nvPicPr>
          <p:cNvPr id="13" name="Picture 12">
            <a:extLst>
              <a:ext uri="{FF2B5EF4-FFF2-40B4-BE49-F238E27FC236}">
                <a16:creationId xmlns:a16="http://schemas.microsoft.com/office/drawing/2014/main" id="{B28C9578-FB57-312D-9892-94F325BA6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96" y="2379723"/>
            <a:ext cx="5860968" cy="1935397"/>
          </a:xfrm>
          <a:prstGeom prst="rect">
            <a:avLst/>
          </a:prstGeom>
        </p:spPr>
      </p:pic>
      <p:pic>
        <p:nvPicPr>
          <p:cNvPr id="15" name="Picture 14">
            <a:extLst>
              <a:ext uri="{FF2B5EF4-FFF2-40B4-BE49-F238E27FC236}">
                <a16:creationId xmlns:a16="http://schemas.microsoft.com/office/drawing/2014/main" id="{8F956258-988B-BAA6-355A-936A8F336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9744" y="1433130"/>
            <a:ext cx="5860968" cy="5061332"/>
          </a:xfrm>
          <a:prstGeom prst="rect">
            <a:avLst/>
          </a:prstGeom>
        </p:spPr>
      </p:pic>
    </p:spTree>
    <p:extLst>
      <p:ext uri="{BB962C8B-B14F-4D97-AF65-F5344CB8AC3E}">
        <p14:creationId xmlns:p14="http://schemas.microsoft.com/office/powerpoint/2010/main" val="42749794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91</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491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分布式训练实践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78458733-4EC8-90A9-B35E-371034A621A9}"/>
              </a:ext>
            </a:extLst>
          </p:cNvPr>
          <p:cNvSpPr txBox="1"/>
          <p:nvPr/>
        </p:nvSpPr>
        <p:spPr>
          <a:xfrm>
            <a:off x="358776" y="1030287"/>
            <a:ext cx="6093912" cy="461665"/>
          </a:xfrm>
          <a:prstGeom prst="rect">
            <a:avLst/>
          </a:prstGeom>
          <a:noFill/>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6. </a:t>
            </a:r>
            <a:r>
              <a:rPr lang="zh-CN" altLang="en-US" sz="2400" b="1" dirty="0">
                <a:solidFill>
                  <a:srgbClr val="0070C0"/>
                </a:solidFill>
                <a:latin typeface="Microsoft YaHei" panose="020B0503020204020204" pitchFamily="34" charset="-122"/>
                <a:ea typeface="Microsoft YaHei" panose="020B0503020204020204" pitchFamily="34" charset="-122"/>
              </a:rPr>
              <a:t>模型训练</a:t>
            </a:r>
          </a:p>
        </p:txBody>
      </p:sp>
      <p:sp>
        <p:nvSpPr>
          <p:cNvPr id="3" name="TextBox 2">
            <a:extLst>
              <a:ext uri="{FF2B5EF4-FFF2-40B4-BE49-F238E27FC236}">
                <a16:creationId xmlns:a16="http://schemas.microsoft.com/office/drawing/2014/main" id="{E6AF2478-06E5-0B42-A779-A9537FA45845}"/>
              </a:ext>
            </a:extLst>
          </p:cNvPr>
          <p:cNvSpPr txBox="1"/>
          <p:nvPr/>
        </p:nvSpPr>
        <p:spPr>
          <a:xfrm>
            <a:off x="358776" y="1563656"/>
            <a:ext cx="11401422" cy="43695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借助</a:t>
            </a:r>
            <a:r>
              <a:rPr lang="en-US" altLang="zh-CN" sz="2000" dirty="0" err="1">
                <a:latin typeface="Microsoft YaHei" panose="020B0503020204020204" pitchFamily="34" charset="-122"/>
                <a:ea typeface="Microsoft YaHei" panose="020B0503020204020204" pitchFamily="34" charset="-122"/>
              </a:rPr>
              <a:t>DeepSpeed</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框架实现对模型的训练，训练步骤大致分为以下几个阶段。</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1</a:t>
            </a:r>
            <a:r>
              <a:rPr lang="zh-CN" altLang="en-US" dirty="0">
                <a:latin typeface="Microsoft YaHei" panose="020B0503020204020204" pitchFamily="34" charset="-122"/>
                <a:ea typeface="Microsoft YaHei" panose="020B0503020204020204" pitchFamily="34" charset="-122"/>
              </a:rPr>
              <a:t>）训练前的准备：使用</a:t>
            </a:r>
            <a:r>
              <a:rPr lang="en-US" altLang="zh-CN" dirty="0">
                <a:latin typeface="Microsoft YaHei" panose="020B0503020204020204" pitchFamily="34" charset="-122"/>
                <a:ea typeface="Microsoft YaHei" panose="020B0503020204020204" pitchFamily="34" charset="-122"/>
              </a:rPr>
              <a:t>print_rank_0 </a:t>
            </a:r>
            <a:r>
              <a:rPr lang="zh-CN" altLang="en-US" dirty="0">
                <a:latin typeface="Microsoft YaHei" panose="020B0503020204020204" pitchFamily="34" charset="-122"/>
                <a:ea typeface="Microsoft YaHei" panose="020B0503020204020204" pitchFamily="34" charset="-122"/>
              </a:rPr>
              <a:t>函数输出当前的训练状态。该函数确保只有指定的进程（通常是主进程）会打印消息，避免了多进程环境下的重复输出。在开始训练之前，对模型进行一次评估，计算模型的困惑度。</a:t>
            </a:r>
          </a:p>
          <a:p>
            <a:pPr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2</a:t>
            </a:r>
            <a:r>
              <a:rPr lang="zh-CN" altLang="en-US" dirty="0">
                <a:latin typeface="Microsoft YaHei" panose="020B0503020204020204" pitchFamily="34" charset="-122"/>
                <a:ea typeface="Microsoft YaHei" panose="020B0503020204020204" pitchFamily="34" charset="-122"/>
              </a:rPr>
              <a:t>）训练循环：每个周期的开始，都会打印当前周期和总周期数。在每次迭代中，数据批次先被移动到相应的</a:t>
            </a:r>
            <a:r>
              <a:rPr lang="en-US" altLang="zh-CN" dirty="0">
                <a:latin typeface="Microsoft YaHei" panose="020B0503020204020204" pitchFamily="34" charset="-122"/>
                <a:ea typeface="Microsoft YaHei" panose="020B0503020204020204" pitchFamily="34" charset="-122"/>
              </a:rPr>
              <a:t>GPU </a:t>
            </a:r>
            <a:r>
              <a:rPr lang="zh-CN" altLang="en-US" dirty="0">
                <a:latin typeface="Microsoft YaHei" panose="020B0503020204020204" pitchFamily="34" charset="-122"/>
                <a:ea typeface="Microsoft YaHei" panose="020B0503020204020204" pitchFamily="34" charset="-122"/>
              </a:rPr>
              <a:t>设备，接着模型对这个批次进行前向传播计算损失。使用</a:t>
            </a:r>
            <a:r>
              <a:rPr lang="en-US" altLang="zh-CN" dirty="0" err="1">
                <a:latin typeface="Microsoft YaHei" panose="020B0503020204020204" pitchFamily="34" charset="-122"/>
                <a:ea typeface="Microsoft YaHei" panose="020B0503020204020204" pitchFamily="34" charset="-122"/>
              </a:rPr>
              <a:t>model.backward</a:t>
            </a:r>
            <a:r>
              <a:rPr lang="en-US" altLang="zh-CN" dirty="0">
                <a:latin typeface="Microsoft YaHei" panose="020B0503020204020204" pitchFamily="34" charset="-122"/>
                <a:ea typeface="Microsoft YaHei" panose="020B0503020204020204" pitchFamily="34" charset="-122"/>
              </a:rPr>
              <a:t>(loss)</a:t>
            </a:r>
            <a:r>
              <a:rPr lang="zh-CN" altLang="en-US" dirty="0">
                <a:latin typeface="Microsoft YaHei" panose="020B0503020204020204" pitchFamily="34" charset="-122"/>
                <a:ea typeface="Microsoft YaHei" panose="020B0503020204020204" pitchFamily="34" charset="-122"/>
              </a:rPr>
              <a:t>计算梯度，并使用</a:t>
            </a:r>
            <a:r>
              <a:rPr lang="en-US" altLang="zh-CN" dirty="0" err="1">
                <a:latin typeface="Microsoft YaHei" panose="020B0503020204020204" pitchFamily="34" charset="-122"/>
                <a:ea typeface="Microsoft YaHei" panose="020B0503020204020204" pitchFamily="34" charset="-122"/>
              </a:rPr>
              <a:t>model.step</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更新模型参数。对于主进程，还会使用</a:t>
            </a:r>
            <a:r>
              <a:rPr lang="en-US" altLang="zh-CN" dirty="0" err="1">
                <a:latin typeface="Microsoft YaHei" panose="020B0503020204020204" pitchFamily="34" charset="-122"/>
                <a:ea typeface="Microsoft YaHei" panose="020B0503020204020204" pitchFamily="34" charset="-122"/>
              </a:rPr>
              <a:t>print_throughput</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函数打印吞吐量，这有助于了解模型的训练速度和效率。</a:t>
            </a:r>
          </a:p>
          <a:p>
            <a:pPr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3</a:t>
            </a:r>
            <a:r>
              <a:rPr lang="zh-CN" altLang="en-US" dirty="0">
                <a:latin typeface="Microsoft YaHei" panose="020B0503020204020204" pitchFamily="34" charset="-122"/>
                <a:ea typeface="Microsoft YaHei" panose="020B0503020204020204" pitchFamily="34" charset="-122"/>
              </a:rPr>
              <a:t>）保存模型：如果指定了输出目录，则模型的状态和配置将被保存。模型可以在不同的格式中保存，例如</a:t>
            </a:r>
            <a:r>
              <a:rPr lang="en-US" altLang="zh-CN" dirty="0" err="1">
                <a:latin typeface="Microsoft YaHei" panose="020B0503020204020204" pitchFamily="34" charset="-122"/>
                <a:ea typeface="Microsoft YaHei" panose="020B0503020204020204" pitchFamily="34" charset="-122"/>
              </a:rPr>
              <a:t>HuggingFace</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的模型格式或</a:t>
            </a:r>
            <a:r>
              <a:rPr lang="en-US" altLang="zh-CN" dirty="0" err="1">
                <a:latin typeface="Microsoft YaHei" panose="020B0503020204020204" pitchFamily="34" charset="-122"/>
                <a:ea typeface="Microsoft YaHei" panose="020B0503020204020204" pitchFamily="34" charset="-122"/>
              </a:rPr>
              <a:t>DeepSpeed</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的</a:t>
            </a:r>
            <a:r>
              <a:rPr lang="en-US" altLang="zh-CN" dirty="0">
                <a:latin typeface="Microsoft YaHei" panose="020B0503020204020204" pitchFamily="34" charset="-122"/>
                <a:ea typeface="Microsoft YaHei" panose="020B0503020204020204" pitchFamily="34" charset="-122"/>
              </a:rPr>
              <a:t>Zero Stage 3 </a:t>
            </a:r>
            <a:r>
              <a:rPr lang="zh-CN" altLang="en-US" dirty="0">
                <a:latin typeface="Microsoft YaHei" panose="020B0503020204020204" pitchFamily="34" charset="-122"/>
                <a:ea typeface="Microsoft YaHei" panose="020B0503020204020204" pitchFamily="34" charset="-122"/>
              </a:rPr>
              <a:t>特定格式。</a:t>
            </a:r>
            <a:r>
              <a:rPr lang="en-US" altLang="zh-CN" dirty="0" err="1">
                <a:latin typeface="Microsoft YaHei" panose="020B0503020204020204" pitchFamily="34" charset="-122"/>
                <a:ea typeface="Microsoft YaHei" panose="020B0503020204020204" pitchFamily="34" charset="-122"/>
              </a:rPr>
              <a:t>save_hf_format</a:t>
            </a:r>
            <a:r>
              <a:rPr lang="zh-CN" altLang="en-US" dirty="0">
                <a:latin typeface="Microsoft YaHei" panose="020B0503020204020204" pitchFamily="34" charset="-122"/>
                <a:ea typeface="Microsoft YaHei" panose="020B0503020204020204" pitchFamily="34" charset="-122"/>
              </a:rPr>
              <a:t>函数用于保存模型为</a:t>
            </a:r>
            <a:r>
              <a:rPr lang="en-US" altLang="zh-CN" dirty="0" err="1">
                <a:latin typeface="Microsoft YaHei" panose="020B0503020204020204" pitchFamily="34" charset="-122"/>
                <a:ea typeface="Microsoft YaHei" panose="020B0503020204020204" pitchFamily="34" charset="-122"/>
              </a:rPr>
              <a:t>HuggingFace</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格式，这意味着训练后的模型可以使用</a:t>
            </a:r>
            <a:r>
              <a:rPr lang="en-US" altLang="zh-CN" dirty="0" err="1">
                <a:latin typeface="Microsoft YaHei" panose="020B0503020204020204" pitchFamily="34" charset="-122"/>
                <a:ea typeface="Microsoft YaHei" panose="020B0503020204020204" pitchFamily="34" charset="-122"/>
              </a:rPr>
              <a:t>HuggingFace</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的</a:t>
            </a:r>
            <a:r>
              <a:rPr lang="en-US" altLang="zh-CN" dirty="0" err="1">
                <a:latin typeface="Microsoft YaHei" panose="020B0503020204020204" pitchFamily="34" charset="-122"/>
                <a:ea typeface="Microsoft YaHei" panose="020B0503020204020204" pitchFamily="34" charset="-122"/>
              </a:rPr>
              <a:t>from_pretrained</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方法直接加载。对于</a:t>
            </a:r>
            <a:r>
              <a:rPr lang="en-US" altLang="zh-CN" dirty="0">
                <a:latin typeface="Microsoft YaHei" panose="020B0503020204020204" pitchFamily="34" charset="-122"/>
                <a:ea typeface="Microsoft YaHei" panose="020B0503020204020204" pitchFamily="34" charset="-122"/>
              </a:rPr>
              <a:t>Zero Stage 3</a:t>
            </a:r>
            <a:r>
              <a:rPr lang="zh-CN" altLang="en-US" dirty="0">
                <a:latin typeface="Microsoft YaHei" panose="020B0503020204020204" pitchFamily="34" charset="-122"/>
                <a:ea typeface="Microsoft YaHei" panose="020B0503020204020204" pitchFamily="34" charset="-122"/>
              </a:rPr>
              <a:t>，</a:t>
            </a:r>
            <a:r>
              <a:rPr lang="en-US" altLang="zh-CN" dirty="0" err="1">
                <a:latin typeface="Microsoft YaHei" panose="020B0503020204020204" pitchFamily="34" charset="-122"/>
                <a:ea typeface="Microsoft YaHei" panose="020B0503020204020204" pitchFamily="34" charset="-122"/>
              </a:rPr>
              <a:t>save_zero_three_model</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函数负责保存，因为在这个阶段，每个</a:t>
            </a:r>
            <a:r>
              <a:rPr lang="en-US" altLang="zh-CN" dirty="0">
                <a:latin typeface="Microsoft YaHei" panose="020B0503020204020204" pitchFamily="34" charset="-122"/>
                <a:ea typeface="Microsoft YaHei" panose="020B0503020204020204" pitchFamily="34" charset="-122"/>
              </a:rPr>
              <a:t>GPU </a:t>
            </a:r>
            <a:r>
              <a:rPr lang="zh-CN" altLang="en-US" dirty="0">
                <a:latin typeface="Microsoft YaHei" panose="020B0503020204020204" pitchFamily="34" charset="-122"/>
                <a:ea typeface="Microsoft YaHei" panose="020B0503020204020204" pitchFamily="34" charset="-122"/>
              </a:rPr>
              <a:t>只保存了模型的一部分。</a:t>
            </a:r>
            <a:endParaRPr lang="zh-CN" altLang="en-US" sz="16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056974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92</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491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分布式训练实践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78458733-4EC8-90A9-B35E-371034A621A9}"/>
              </a:ext>
            </a:extLst>
          </p:cNvPr>
          <p:cNvSpPr txBox="1"/>
          <p:nvPr/>
        </p:nvSpPr>
        <p:spPr>
          <a:xfrm>
            <a:off x="358776" y="1030287"/>
            <a:ext cx="6093912" cy="461665"/>
          </a:xfrm>
          <a:prstGeom prst="rect">
            <a:avLst/>
          </a:prstGeom>
          <a:noFill/>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6. </a:t>
            </a:r>
            <a:r>
              <a:rPr lang="zh-CN" altLang="en-US" sz="2400" b="1" dirty="0">
                <a:solidFill>
                  <a:srgbClr val="0070C0"/>
                </a:solidFill>
                <a:latin typeface="Microsoft YaHei" panose="020B0503020204020204" pitchFamily="34" charset="-122"/>
                <a:ea typeface="Microsoft YaHei" panose="020B0503020204020204" pitchFamily="34" charset="-122"/>
              </a:rPr>
              <a:t>模型训练</a:t>
            </a:r>
          </a:p>
        </p:txBody>
      </p:sp>
      <p:pic>
        <p:nvPicPr>
          <p:cNvPr id="13" name="Picture 12">
            <a:extLst>
              <a:ext uri="{FF2B5EF4-FFF2-40B4-BE49-F238E27FC236}">
                <a16:creationId xmlns:a16="http://schemas.microsoft.com/office/drawing/2014/main" id="{EB75428C-3556-C621-8D44-7F88DC70A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818" y="479425"/>
            <a:ext cx="5731100" cy="6120184"/>
          </a:xfrm>
          <a:prstGeom prst="rect">
            <a:avLst/>
          </a:prstGeom>
        </p:spPr>
      </p:pic>
      <p:pic>
        <p:nvPicPr>
          <p:cNvPr id="15" name="Picture 14">
            <a:extLst>
              <a:ext uri="{FF2B5EF4-FFF2-40B4-BE49-F238E27FC236}">
                <a16:creationId xmlns:a16="http://schemas.microsoft.com/office/drawing/2014/main" id="{BD02EC89-93FC-DD04-2C2D-00D79D91D5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4441" y="0"/>
            <a:ext cx="5367618" cy="6858000"/>
          </a:xfrm>
          <a:prstGeom prst="rect">
            <a:avLst/>
          </a:prstGeom>
        </p:spPr>
      </p:pic>
    </p:spTree>
    <p:extLst>
      <p:ext uri="{BB962C8B-B14F-4D97-AF65-F5344CB8AC3E}">
        <p14:creationId xmlns:p14="http://schemas.microsoft.com/office/powerpoint/2010/main" val="36821684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93</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491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LLaMA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分布式训练实践</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78458733-4EC8-90A9-B35E-371034A621A9}"/>
              </a:ext>
            </a:extLst>
          </p:cNvPr>
          <p:cNvSpPr txBox="1"/>
          <p:nvPr/>
        </p:nvSpPr>
        <p:spPr>
          <a:xfrm>
            <a:off x="358776" y="1030287"/>
            <a:ext cx="6093912" cy="461665"/>
          </a:xfrm>
          <a:prstGeom prst="rect">
            <a:avLst/>
          </a:prstGeom>
          <a:noFill/>
        </p:spPr>
        <p:txBody>
          <a:bodyPr wrap="square">
            <a:spAutoFit/>
          </a:bodyPr>
          <a:lstStyle/>
          <a:p>
            <a:r>
              <a:rPr lang="en-US" altLang="zh-CN" sz="2400" b="1" dirty="0">
                <a:solidFill>
                  <a:srgbClr val="0070C0"/>
                </a:solidFill>
                <a:latin typeface="Microsoft YaHei" panose="020B0503020204020204" pitchFamily="34" charset="-122"/>
                <a:ea typeface="Microsoft YaHei" panose="020B0503020204020204" pitchFamily="34" charset="-122"/>
              </a:rPr>
              <a:t>6. </a:t>
            </a:r>
            <a:r>
              <a:rPr lang="zh-CN" altLang="en-US" sz="2400" b="1" dirty="0">
                <a:solidFill>
                  <a:srgbClr val="0070C0"/>
                </a:solidFill>
                <a:latin typeface="Microsoft YaHei" panose="020B0503020204020204" pitchFamily="34" charset="-122"/>
                <a:ea typeface="Microsoft YaHei" panose="020B0503020204020204" pitchFamily="34" charset="-122"/>
              </a:rPr>
              <a:t>模型训练</a:t>
            </a:r>
          </a:p>
        </p:txBody>
      </p:sp>
      <p:pic>
        <p:nvPicPr>
          <p:cNvPr id="4" name="Picture 3">
            <a:extLst>
              <a:ext uri="{FF2B5EF4-FFF2-40B4-BE49-F238E27FC236}">
                <a16:creationId xmlns:a16="http://schemas.microsoft.com/office/drawing/2014/main" id="{3412F565-50C6-6EA2-F316-08CD0E8AD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5346350" cy="6858000"/>
          </a:xfrm>
          <a:prstGeom prst="rect">
            <a:avLst/>
          </a:prstGeom>
        </p:spPr>
      </p:pic>
      <p:pic>
        <p:nvPicPr>
          <p:cNvPr id="16" name="Picture 15">
            <a:extLst>
              <a:ext uri="{FF2B5EF4-FFF2-40B4-BE49-F238E27FC236}">
                <a16:creationId xmlns:a16="http://schemas.microsoft.com/office/drawing/2014/main" id="{486BB7F5-C5D8-D28C-6F5F-F22B1725B9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75" y="2593768"/>
            <a:ext cx="6121400" cy="1219200"/>
          </a:xfrm>
          <a:prstGeom prst="rect">
            <a:avLst/>
          </a:prstGeom>
        </p:spPr>
      </p:pic>
    </p:spTree>
    <p:extLst>
      <p:ext uri="{BB962C8B-B14F-4D97-AF65-F5344CB8AC3E}">
        <p14:creationId xmlns:p14="http://schemas.microsoft.com/office/powerpoint/2010/main" val="28057388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F6014F9C-A106-11F2-7E92-D89BFEA2D15F}"/>
              </a:ext>
            </a:extLst>
          </p:cNvPr>
          <p:cNvSpPr>
            <a:spLocks noChangeArrowheads="1"/>
          </p:cNvSpPr>
          <p:nvPr/>
        </p:nvSpPr>
        <p:spPr bwMode="auto">
          <a:xfrm>
            <a:off x="621178" y="5377187"/>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分布式训练并行策略</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分布式训练的集群架构</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94</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62200" y="4871243"/>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err="1">
                  <a:solidFill>
                    <a:srgbClr val="0070C0"/>
                  </a:solidFill>
                  <a:latin typeface="微软雅黑" panose="020B0503020204020204" pitchFamily="34" charset="-122"/>
                  <a:ea typeface="微软雅黑" panose="020B0503020204020204" pitchFamily="34" charset="-122"/>
                </a:rPr>
                <a:t>DeepSpeed</a:t>
              </a:r>
              <a:r>
                <a:rPr lang="zh-CN" altLang="en-US" sz="2000" b="1" dirty="0">
                  <a:solidFill>
                    <a:srgbClr val="0070C0"/>
                  </a:solidFill>
                  <a:latin typeface="微软雅黑" panose="020B0503020204020204" pitchFamily="34" charset="-122"/>
                  <a:ea typeface="微软雅黑" panose="020B0503020204020204" pitchFamily="34" charset="-122"/>
                </a:rPr>
                <a:t>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7725" y="4871243"/>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8552" y="5531643"/>
            <a:ext cx="3733800" cy="488950"/>
            <a:chOff x="1129" y="0"/>
            <a:chExt cx="5402789"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54077" y="5531643"/>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6614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95</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实践思考</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06045A65-18D4-0842-D011-F0659B5C7928}"/>
              </a:ext>
            </a:extLst>
          </p:cNvPr>
          <p:cNvSpPr txBox="1"/>
          <p:nvPr/>
        </p:nvSpPr>
        <p:spPr>
          <a:xfrm>
            <a:off x="358776" y="1001615"/>
            <a:ext cx="11474448" cy="374346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大语言模型训练过程需要花费大量计算资源，</a:t>
            </a:r>
            <a:r>
              <a:rPr lang="en-US" altLang="zh-CN" sz="2400" dirty="0">
                <a:latin typeface="Microsoft YaHei" panose="020B0503020204020204" pitchFamily="34" charset="-122"/>
                <a:ea typeface="Microsoft YaHei" panose="020B0503020204020204" pitchFamily="34" charset="-122"/>
              </a:rPr>
              <a:t>LLaMA-2 70B</a:t>
            </a:r>
            <a:r>
              <a:rPr lang="zh-CN" altLang="en-US" sz="2400" dirty="0">
                <a:latin typeface="Microsoft YaHei" panose="020B0503020204020204" pitchFamily="34" charset="-122"/>
                <a:ea typeface="Microsoft YaHei" panose="020B0503020204020204" pitchFamily="34" charset="-122"/>
              </a:rPr>
              <a:t>模型训练时间为</a:t>
            </a:r>
            <a:r>
              <a:rPr lang="en-US" altLang="zh-CN" sz="2400" dirty="0">
                <a:latin typeface="Microsoft YaHei" panose="020B0503020204020204" pitchFamily="34" charset="-122"/>
                <a:ea typeface="Microsoft YaHei" panose="020B0503020204020204" pitchFamily="34" charset="-122"/>
              </a:rPr>
              <a:t>172</a:t>
            </a:r>
            <a:r>
              <a:rPr lang="zh-CN" altLang="en-US" sz="2400" dirty="0">
                <a:latin typeface="Microsoft YaHei" panose="020B0503020204020204" pitchFamily="34" charset="-122"/>
                <a:ea typeface="Microsoft YaHei" panose="020B0503020204020204" pitchFamily="34" charset="-122"/>
              </a:rPr>
              <a:t>万</a:t>
            </a:r>
            <a:r>
              <a:rPr lang="en-US" altLang="zh-CN" sz="2400" dirty="0">
                <a:latin typeface="Microsoft YaHei" panose="020B0503020204020204" pitchFamily="34" charset="-122"/>
                <a:ea typeface="Microsoft YaHei" panose="020B0503020204020204" pitchFamily="34" charset="-122"/>
              </a:rPr>
              <a:t>GPU</a:t>
            </a:r>
            <a:r>
              <a:rPr lang="zh-CN" altLang="en-US" sz="2400" dirty="0">
                <a:latin typeface="Microsoft YaHei" panose="020B0503020204020204" pitchFamily="34" charset="-122"/>
                <a:ea typeface="Microsoft YaHei" panose="020B0503020204020204" pitchFamily="34" charset="-122"/>
              </a:rPr>
              <a:t>小时，使用</a:t>
            </a:r>
            <a:r>
              <a:rPr lang="en-US" altLang="zh-CN" sz="2400" dirty="0">
                <a:latin typeface="Microsoft YaHei" panose="020B0503020204020204" pitchFamily="34" charset="-122"/>
                <a:ea typeface="Microsoft YaHei" panose="020B0503020204020204" pitchFamily="34" charset="-122"/>
              </a:rPr>
              <a:t>1024</a:t>
            </a:r>
            <a:r>
              <a:rPr lang="zh-CN" altLang="en-US" sz="2400" dirty="0">
                <a:latin typeface="Microsoft YaHei" panose="020B0503020204020204" pitchFamily="34" charset="-122"/>
                <a:ea typeface="Microsoft YaHei" panose="020B0503020204020204" pitchFamily="34" charset="-122"/>
              </a:rPr>
              <a:t>卡</a:t>
            </a:r>
            <a:r>
              <a:rPr lang="en-US" altLang="zh-CN" sz="2400" dirty="0">
                <a:latin typeface="Microsoft YaHei" panose="020B0503020204020204" pitchFamily="34" charset="-122"/>
                <a:ea typeface="Microsoft YaHei" panose="020B0503020204020204" pitchFamily="34" charset="-122"/>
              </a:rPr>
              <a:t>A100</a:t>
            </a:r>
            <a:r>
              <a:rPr lang="zh-CN" altLang="en-US" sz="2400" dirty="0">
                <a:latin typeface="Microsoft YaHei" panose="020B0503020204020204" pitchFamily="34" charset="-122"/>
                <a:ea typeface="Microsoft YaHei" panose="020B0503020204020204" pitchFamily="34" charset="-122"/>
              </a:rPr>
              <a:t>集群，需要花费</a:t>
            </a:r>
            <a:r>
              <a:rPr lang="en-US" altLang="zh-CN" sz="2400" dirty="0">
                <a:latin typeface="Microsoft YaHei" panose="020B0503020204020204" pitchFamily="34" charset="-122"/>
                <a:ea typeface="Microsoft YaHei" panose="020B0503020204020204" pitchFamily="34" charset="-122"/>
              </a:rPr>
              <a:t>70</a:t>
            </a:r>
            <a:r>
              <a:rPr lang="zh-CN" altLang="en-US" sz="2400" dirty="0">
                <a:latin typeface="Microsoft YaHei" panose="020B0503020204020204" pitchFamily="34" charset="-122"/>
                <a:ea typeface="Microsoft YaHei" panose="020B0503020204020204" pitchFamily="34" charset="-122"/>
              </a:rPr>
              <a:t>天时间。分布式系统性能优化对于大语言模型训练就显得尤为重要。大语言模型训练所使用的高性能计算集群大都采用包含</a:t>
            </a:r>
            <a:r>
              <a:rPr lang="en-US" altLang="zh-CN" sz="2400" dirty="0">
                <a:solidFill>
                  <a:srgbClr val="0070C0"/>
                </a:solidFill>
                <a:latin typeface="Microsoft YaHei" panose="020B0503020204020204" pitchFamily="34" charset="-122"/>
                <a:ea typeface="Microsoft YaHei" panose="020B0503020204020204" pitchFamily="34" charset="-122"/>
              </a:rPr>
              <a:t>8</a:t>
            </a:r>
            <a:r>
              <a:rPr lang="zh-CN" altLang="en-US" sz="2400" dirty="0">
                <a:solidFill>
                  <a:srgbClr val="0070C0"/>
                </a:solidFill>
                <a:latin typeface="Microsoft YaHei" panose="020B0503020204020204" pitchFamily="34" charset="-122"/>
                <a:ea typeface="Microsoft YaHei" panose="020B0503020204020204" pitchFamily="34" charset="-122"/>
              </a:rPr>
              <a:t>卡</a:t>
            </a:r>
            <a:r>
              <a:rPr lang="en-US" altLang="zh-CN" sz="2400" dirty="0">
                <a:solidFill>
                  <a:srgbClr val="0070C0"/>
                </a:solidFill>
                <a:latin typeface="Microsoft YaHei" panose="020B0503020204020204" pitchFamily="34" charset="-122"/>
                <a:ea typeface="Microsoft YaHei" panose="020B0503020204020204" pitchFamily="34" charset="-122"/>
              </a:rPr>
              <a:t>A100 80GB SXM</a:t>
            </a:r>
            <a:r>
              <a:rPr lang="zh-CN" altLang="en-US" sz="2400" dirty="0">
                <a:solidFill>
                  <a:srgbClr val="0070C0"/>
                </a:solidFill>
                <a:latin typeface="Microsoft YaHei" panose="020B0503020204020204" pitchFamily="34" charset="-122"/>
                <a:ea typeface="Microsoft YaHei" panose="020B0503020204020204" pitchFamily="34" charset="-122"/>
              </a:rPr>
              <a:t>或者</a:t>
            </a:r>
            <a:r>
              <a:rPr lang="en-US" altLang="zh-CN" sz="2400" dirty="0">
                <a:solidFill>
                  <a:srgbClr val="0070C0"/>
                </a:solidFill>
                <a:latin typeface="Microsoft YaHei" panose="020B0503020204020204" pitchFamily="34" charset="-122"/>
                <a:ea typeface="Microsoft YaHei" panose="020B0503020204020204" pitchFamily="34" charset="-122"/>
              </a:rPr>
              <a:t>H100 80GB SXM</a:t>
            </a:r>
            <a:r>
              <a:rPr lang="zh-CN" altLang="en-US" sz="2400" dirty="0">
                <a:solidFill>
                  <a:srgbClr val="0070C0"/>
                </a:solidFill>
                <a:latin typeface="Microsoft YaHei" panose="020B0503020204020204" pitchFamily="34" charset="-122"/>
                <a:ea typeface="Microsoft YaHei" panose="020B0503020204020204" pitchFamily="34" charset="-122"/>
              </a:rPr>
              <a:t>的终端</a:t>
            </a:r>
            <a:r>
              <a:rPr lang="zh-CN" altLang="en-US" sz="2400" dirty="0">
                <a:latin typeface="Microsoft YaHei" panose="020B0503020204020204" pitchFamily="34" charset="-122"/>
                <a:ea typeface="Microsoft YaHei" panose="020B0503020204020204" pitchFamily="34" charset="-122"/>
              </a:rPr>
              <a:t>，</a:t>
            </a:r>
            <a:r>
              <a:rPr lang="zh-CN" altLang="en-US" sz="2400" dirty="0">
                <a:solidFill>
                  <a:srgbClr val="0070C0"/>
                </a:solidFill>
                <a:latin typeface="Microsoft YaHei" panose="020B0503020204020204" pitchFamily="34" charset="-122"/>
                <a:ea typeface="Microsoft YaHei" panose="020B0503020204020204" pitchFamily="34" charset="-122"/>
              </a:rPr>
              <a:t>服务器之间采用</a:t>
            </a:r>
            <a:r>
              <a:rPr lang="en-US" altLang="zh-CN" sz="2400" dirty="0">
                <a:solidFill>
                  <a:srgbClr val="0070C0"/>
                </a:solidFill>
                <a:latin typeface="Microsoft YaHei" panose="020B0503020204020204" pitchFamily="34" charset="-122"/>
                <a:ea typeface="Microsoft YaHei" panose="020B0503020204020204" pitchFamily="34" charset="-122"/>
              </a:rPr>
              <a:t>400Gb</a:t>
            </a:r>
            <a:r>
              <a:rPr lang="zh-CN" altLang="en-US" sz="2400" dirty="0">
                <a:solidFill>
                  <a:srgbClr val="0070C0"/>
                </a:solidFill>
                <a:latin typeface="Microsoft YaHei" panose="020B0503020204020204" pitchFamily="34" charset="-122"/>
                <a:ea typeface="Microsoft YaHei" panose="020B0503020204020204" pitchFamily="34" charset="-122"/>
              </a:rPr>
              <a:t>以上的高速</a:t>
            </a:r>
            <a:r>
              <a:rPr lang="en-US" altLang="zh-CN" sz="2400" dirty="0">
                <a:solidFill>
                  <a:srgbClr val="0070C0"/>
                </a:solidFill>
                <a:latin typeface="Microsoft YaHei" panose="020B0503020204020204" pitchFamily="34" charset="-122"/>
                <a:ea typeface="Microsoft YaHei" panose="020B0503020204020204" pitchFamily="34" charset="-122"/>
              </a:rPr>
              <a:t>InfiniBand</a:t>
            </a:r>
            <a:r>
              <a:rPr lang="zh-CN" altLang="en-US" sz="2400" dirty="0">
                <a:solidFill>
                  <a:srgbClr val="0070C0"/>
                </a:solidFill>
                <a:latin typeface="Microsoft YaHei" panose="020B0503020204020204" pitchFamily="34" charset="-122"/>
                <a:ea typeface="Microsoft YaHei" panose="020B0503020204020204" pitchFamily="34" charset="-122"/>
              </a:rPr>
              <a:t>网络</a:t>
            </a:r>
            <a:r>
              <a:rPr lang="zh-CN" altLang="en-US" sz="2400" dirty="0">
                <a:latin typeface="Microsoft YaHei" panose="020B0503020204020204" pitchFamily="34" charset="-122"/>
                <a:ea typeface="Microsoft YaHei" panose="020B0503020204020204" pitchFamily="34" charset="-122"/>
              </a:rPr>
              <a:t>，采用胖树网络结构。</a:t>
            </a:r>
            <a:r>
              <a:rPr lang="en-US" altLang="zh-CN" sz="2400" dirty="0">
                <a:latin typeface="Microsoft YaHei" panose="020B0503020204020204" pitchFamily="34" charset="-122"/>
                <a:ea typeface="Microsoft YaHei" panose="020B0503020204020204" pitchFamily="34" charset="-122"/>
              </a:rPr>
              <a:t>2023</a:t>
            </a:r>
            <a:r>
              <a:rPr lang="zh-CN" altLang="en-US" sz="2400" dirty="0">
                <a:latin typeface="Microsoft YaHei" panose="020B0503020204020204" pitchFamily="34" charset="-122"/>
                <a:ea typeface="Microsoft YaHei" panose="020B0503020204020204" pitchFamily="34" charset="-122"/>
              </a:rPr>
              <a:t>年</a:t>
            </a:r>
            <a:r>
              <a:rPr lang="en-US" altLang="zh-CN" sz="2400" dirty="0">
                <a:latin typeface="Microsoft YaHei" panose="020B0503020204020204" pitchFamily="34" charset="-122"/>
                <a:ea typeface="Microsoft YaHei" panose="020B0503020204020204" pitchFamily="34" charset="-122"/>
              </a:rPr>
              <a:t>5</a:t>
            </a:r>
            <a:r>
              <a:rPr lang="zh-CN" altLang="en-US" sz="2400" dirty="0">
                <a:latin typeface="Microsoft YaHei" panose="020B0503020204020204" pitchFamily="34" charset="-122"/>
                <a:ea typeface="Microsoft YaHei" panose="020B0503020204020204" pitchFamily="34" charset="-122"/>
              </a:rPr>
              <a:t>月，</a:t>
            </a:r>
            <a:r>
              <a:rPr lang="en-US" altLang="zh-CN" sz="2400" dirty="0">
                <a:latin typeface="Microsoft YaHei" panose="020B0503020204020204" pitchFamily="34" charset="-122"/>
                <a:ea typeface="Microsoft YaHei" panose="020B0503020204020204" pitchFamily="34" charset="-122"/>
              </a:rPr>
              <a:t>NVIDIA</a:t>
            </a:r>
            <a:r>
              <a:rPr lang="zh-CN" altLang="en-US" sz="2400" dirty="0">
                <a:latin typeface="Microsoft YaHei" panose="020B0503020204020204" pitchFamily="34" charset="-122"/>
                <a:ea typeface="Microsoft YaHei" panose="020B0503020204020204" pitchFamily="34" charset="-122"/>
              </a:rPr>
              <a:t>发布了</a:t>
            </a:r>
            <a:r>
              <a:rPr lang="en-US" altLang="zh-CN" sz="2400" dirty="0">
                <a:latin typeface="Microsoft YaHei" panose="020B0503020204020204" pitchFamily="34" charset="-122"/>
                <a:ea typeface="Microsoft YaHei" panose="020B0503020204020204" pitchFamily="34" charset="-122"/>
              </a:rPr>
              <a:t>DGX GH200 </a:t>
            </a:r>
            <a:r>
              <a:rPr lang="zh-CN" altLang="en-US" sz="2400" dirty="0">
                <a:latin typeface="Microsoft YaHei" panose="020B0503020204020204" pitchFamily="34" charset="-122"/>
                <a:ea typeface="Microsoft YaHei" panose="020B0503020204020204" pitchFamily="34" charset="-122"/>
              </a:rPr>
              <a:t>超级计算机，使用</a:t>
            </a:r>
            <a:r>
              <a:rPr lang="en-US" altLang="zh-CN" sz="2400" dirty="0" err="1">
                <a:latin typeface="Microsoft YaHei" panose="020B0503020204020204" pitchFamily="34" charset="-122"/>
                <a:ea typeface="Microsoft YaHei" panose="020B0503020204020204" pitchFamily="34" charset="-122"/>
              </a:rPr>
              <a:t>NVLink</a:t>
            </a:r>
            <a:r>
              <a:rPr lang="en-US" altLang="zh-CN" sz="2400" dirty="0">
                <a:latin typeface="Microsoft YaHei" panose="020B0503020204020204" pitchFamily="34" charset="-122"/>
                <a:ea typeface="Microsoft YaHei" panose="020B0503020204020204" pitchFamily="34" charset="-122"/>
              </a:rPr>
              <a:t> Switch </a:t>
            </a:r>
            <a:r>
              <a:rPr lang="zh-CN" altLang="en-US" sz="2400" dirty="0">
                <a:latin typeface="Microsoft YaHei" panose="020B0503020204020204" pitchFamily="34" charset="-122"/>
                <a:ea typeface="Microsoft YaHei" panose="020B0503020204020204" pitchFamily="34" charset="-122"/>
              </a:rPr>
              <a:t>系统，将 </a:t>
            </a:r>
            <a:r>
              <a:rPr lang="en-US" altLang="zh-CN" sz="2400" dirty="0">
                <a:latin typeface="Microsoft YaHei" panose="020B0503020204020204" pitchFamily="34" charset="-122"/>
                <a:ea typeface="Microsoft YaHei" panose="020B0503020204020204" pitchFamily="34" charset="-122"/>
              </a:rPr>
              <a:t>256 </a:t>
            </a:r>
            <a:r>
              <a:rPr lang="zh-CN" altLang="en-US" sz="2400" dirty="0">
                <a:latin typeface="Microsoft YaHei" panose="020B0503020204020204" pitchFamily="34" charset="-122"/>
                <a:ea typeface="Microsoft YaHei" panose="020B0503020204020204" pitchFamily="34" charset="-122"/>
              </a:rPr>
              <a:t>个 </a:t>
            </a:r>
            <a:r>
              <a:rPr lang="en-US" altLang="zh-CN" sz="2400" dirty="0">
                <a:latin typeface="Microsoft YaHei" panose="020B0503020204020204" pitchFamily="34" charset="-122"/>
                <a:ea typeface="Microsoft YaHei" panose="020B0503020204020204" pitchFamily="34" charset="-122"/>
              </a:rPr>
              <a:t>GH200 Grace Hopper </a:t>
            </a:r>
            <a:r>
              <a:rPr lang="zh-CN" altLang="en-US" sz="2400" dirty="0">
                <a:latin typeface="Microsoft YaHei" panose="020B0503020204020204" pitchFamily="34" charset="-122"/>
                <a:ea typeface="Microsoft YaHei" panose="020B0503020204020204" pitchFamily="34" charset="-122"/>
              </a:rPr>
              <a:t>芯片和 </a:t>
            </a:r>
            <a:r>
              <a:rPr lang="en-US" altLang="zh-CN" sz="2400" dirty="0">
                <a:latin typeface="Microsoft YaHei" panose="020B0503020204020204" pitchFamily="34" charset="-122"/>
                <a:ea typeface="Microsoft YaHei" panose="020B0503020204020204" pitchFamily="34" charset="-122"/>
              </a:rPr>
              <a:t>144TB </a:t>
            </a:r>
            <a:r>
              <a:rPr lang="zh-CN" altLang="en-US" sz="2400" dirty="0">
                <a:latin typeface="Microsoft YaHei" panose="020B0503020204020204" pitchFamily="34" charset="-122"/>
                <a:ea typeface="Microsoft YaHei" panose="020B0503020204020204" pitchFamily="34" charset="-122"/>
              </a:rPr>
              <a:t>的共享内存连接成一个计算单元，为更大规模的语言模型训练提供了硬件基础。</a:t>
            </a:r>
            <a:endParaRPr lang="en-US"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7815833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96</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实践思考</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06045A65-18D4-0842-D011-F0659B5C7928}"/>
              </a:ext>
            </a:extLst>
          </p:cNvPr>
          <p:cNvSpPr txBox="1"/>
          <p:nvPr/>
        </p:nvSpPr>
        <p:spPr>
          <a:xfrm>
            <a:off x="358776" y="1001615"/>
            <a:ext cx="11474448" cy="3743461"/>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DeepSpeed</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Megatron-LM</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Colossal-AI</a:t>
            </a:r>
            <a:r>
              <a:rPr lang="zh-CN" altLang="en-US" sz="2400" dirty="0">
                <a:latin typeface="Microsoft YaHei" panose="020B0503020204020204" pitchFamily="34" charset="-122"/>
                <a:ea typeface="Microsoft YaHei" panose="020B0503020204020204" pitchFamily="34" charset="-122"/>
              </a:rPr>
              <a:t>等多种分布式训练框架都可以用于大语言模型训练。 由于目前大多数开源语言模型都是基于</a:t>
            </a:r>
            <a:r>
              <a:rPr lang="en-US" altLang="zh-CN" sz="2400" dirty="0" err="1">
                <a:latin typeface="Microsoft YaHei" panose="020B0503020204020204" pitchFamily="34" charset="-122"/>
                <a:ea typeface="Microsoft YaHei" panose="020B0503020204020204" pitchFamily="34" charset="-122"/>
              </a:rPr>
              <a:t>Huggingface</a:t>
            </a:r>
            <a:r>
              <a:rPr lang="en-US" altLang="zh-CN" sz="2400" dirty="0">
                <a:latin typeface="Microsoft YaHei" panose="020B0503020204020204" pitchFamily="34" charset="-122"/>
                <a:ea typeface="Microsoft YaHei" panose="020B0503020204020204" pitchFamily="34" charset="-122"/>
              </a:rPr>
              <a:t> Transformers</a:t>
            </a:r>
            <a:r>
              <a:rPr lang="zh-CN" altLang="en-US" sz="2400" dirty="0">
                <a:latin typeface="Microsoft YaHei" panose="020B0503020204020204" pitchFamily="34" charset="-122"/>
                <a:ea typeface="Microsoft YaHei" panose="020B0503020204020204" pitchFamily="34" charset="-122"/>
              </a:rPr>
              <a:t>开发，因为在分布式架构选择上需要考虑</a:t>
            </a:r>
            <a:r>
              <a:rPr lang="en-US" altLang="zh-CN" sz="2400" dirty="0" err="1">
                <a:latin typeface="Microsoft YaHei" panose="020B0503020204020204" pitchFamily="34" charset="-122"/>
                <a:ea typeface="Microsoft YaHei" panose="020B0503020204020204" pitchFamily="34" charset="-122"/>
              </a:rPr>
              <a:t>Huggingface</a:t>
            </a:r>
            <a:r>
              <a:rPr lang="en-US" altLang="zh-CN" sz="2400" dirty="0">
                <a:latin typeface="Microsoft YaHei" panose="020B0503020204020204" pitchFamily="34" charset="-122"/>
                <a:ea typeface="Microsoft YaHei" panose="020B0503020204020204" pitchFamily="34" charset="-122"/>
              </a:rPr>
              <a:t> Transformers</a:t>
            </a:r>
            <a:r>
              <a:rPr lang="zh-CN" altLang="en-US" sz="2400" dirty="0">
                <a:latin typeface="Microsoft YaHei" panose="020B0503020204020204" pitchFamily="34" charset="-122"/>
                <a:ea typeface="Microsoft YaHei" panose="020B0503020204020204" pitchFamily="34" charset="-122"/>
              </a:rPr>
              <a:t>的匹配。上述三种分布式架构对于</a:t>
            </a:r>
            <a:r>
              <a:rPr lang="en-US" altLang="zh-CN" sz="2400" dirty="0" err="1">
                <a:latin typeface="Microsoft YaHei" panose="020B0503020204020204" pitchFamily="34" charset="-122"/>
                <a:ea typeface="Microsoft YaHei" panose="020B0503020204020204" pitchFamily="34" charset="-122"/>
              </a:rPr>
              <a:t>Huggingface</a:t>
            </a:r>
            <a:r>
              <a:rPr lang="en-US" altLang="zh-CN" sz="2400" dirty="0">
                <a:latin typeface="Microsoft YaHei" panose="020B0503020204020204" pitchFamily="34" charset="-122"/>
                <a:ea typeface="Microsoft YaHei" panose="020B0503020204020204" pitchFamily="34" charset="-122"/>
              </a:rPr>
              <a:t> Transformers</a:t>
            </a:r>
            <a:r>
              <a:rPr lang="zh-CN" altLang="en-US" sz="2400" dirty="0">
                <a:latin typeface="Microsoft YaHei" panose="020B0503020204020204" pitchFamily="34" charset="-122"/>
                <a:ea typeface="Microsoft YaHei" panose="020B0503020204020204" pitchFamily="34" charset="-122"/>
              </a:rPr>
              <a:t>支持都较为方便。此外，</a:t>
            </a:r>
            <a:r>
              <a:rPr lang="zh-CN" altLang="en-US" sz="2400" dirty="0">
                <a:solidFill>
                  <a:srgbClr val="0070C0"/>
                </a:solidFill>
                <a:latin typeface="Microsoft YaHei" panose="020B0503020204020204" pitchFamily="34" charset="-122"/>
                <a:ea typeface="Microsoft YaHei" panose="020B0503020204020204" pitchFamily="34" charset="-122"/>
              </a:rPr>
              <a:t>千亿以上大规模语言模型训练需要混合数据并行、流水线并行以及张量并行</a:t>
            </a:r>
            <a:r>
              <a:rPr lang="zh-CN" altLang="en-US" sz="2400" dirty="0">
                <a:latin typeface="Microsoft YaHei" panose="020B0503020204020204" pitchFamily="34" charset="-122"/>
                <a:ea typeface="Microsoft YaHei" panose="020B0503020204020204" pitchFamily="34" charset="-122"/>
              </a:rPr>
              <a:t>，其中张量并行需要对原始模型代码进行一定程度的修改。</a:t>
            </a:r>
            <a:r>
              <a:rPr lang="zh-CN" altLang="en-US" sz="2400" dirty="0">
                <a:solidFill>
                  <a:srgbClr val="0070C0"/>
                </a:solidFill>
                <a:latin typeface="Microsoft YaHei" panose="020B0503020204020204" pitchFamily="34" charset="-122"/>
                <a:ea typeface="Microsoft YaHei" panose="020B0503020204020204" pitchFamily="34" charset="-122"/>
              </a:rPr>
              <a:t>针对参数量</a:t>
            </a:r>
            <a:r>
              <a:rPr lang="en-US" altLang="zh-CN" sz="2400" dirty="0">
                <a:solidFill>
                  <a:srgbClr val="0070C0"/>
                </a:solidFill>
                <a:latin typeface="Microsoft YaHei" panose="020B0503020204020204" pitchFamily="34" charset="-122"/>
                <a:ea typeface="Microsoft YaHei" panose="020B0503020204020204" pitchFamily="34" charset="-122"/>
              </a:rPr>
              <a:t>300</a:t>
            </a:r>
            <a:r>
              <a:rPr lang="zh-CN" altLang="en-US" sz="2400" dirty="0">
                <a:solidFill>
                  <a:srgbClr val="0070C0"/>
                </a:solidFill>
                <a:latin typeface="Microsoft YaHei" panose="020B0503020204020204" pitchFamily="34" charset="-122"/>
                <a:ea typeface="Microsoft YaHei" panose="020B0503020204020204" pitchFamily="34" charset="-122"/>
              </a:rPr>
              <a:t>亿以下的模型，可以不使用张量并行</a:t>
            </a:r>
            <a:r>
              <a:rPr lang="zh-CN" altLang="en-US" sz="2400" dirty="0">
                <a:latin typeface="Microsoft YaHei" panose="020B0503020204020204" pitchFamily="34" charset="-122"/>
                <a:ea typeface="Microsoft YaHei" panose="020B0503020204020204" pitchFamily="34" charset="-122"/>
              </a:rPr>
              <a:t>，使用目前的分布式训练框架几乎可以不修改代码就可以实现多机多卡分布式训练。</a:t>
            </a:r>
            <a:endParaRPr lang="en-US"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764210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97</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实践思考</a:t>
            </a: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06045A65-18D4-0842-D011-F0659B5C7928}"/>
              </a:ext>
            </a:extLst>
          </p:cNvPr>
          <p:cNvSpPr txBox="1"/>
          <p:nvPr/>
        </p:nvSpPr>
        <p:spPr>
          <a:xfrm>
            <a:off x="358776" y="1001615"/>
            <a:ext cx="11474448" cy="5750998"/>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大语言模型训练时的主要超参数包括</a:t>
            </a:r>
            <a:r>
              <a:rPr lang="zh-CN" altLang="en-US" sz="2400" dirty="0">
                <a:solidFill>
                  <a:srgbClr val="0070C0"/>
                </a:solidFill>
                <a:latin typeface="Microsoft YaHei" panose="020B0503020204020204" pitchFamily="34" charset="-122"/>
                <a:ea typeface="Microsoft YaHei" panose="020B0503020204020204" pitchFamily="34" charset="-122"/>
              </a:rPr>
              <a:t>批次大小（</a:t>
            </a:r>
            <a:r>
              <a:rPr lang="en-US" altLang="zh-CN" sz="2400" dirty="0">
                <a:solidFill>
                  <a:srgbClr val="0070C0"/>
                </a:solidFill>
                <a:latin typeface="Microsoft YaHei" panose="020B0503020204020204" pitchFamily="34" charset="-122"/>
                <a:ea typeface="Microsoft YaHei" panose="020B0503020204020204" pitchFamily="34" charset="-122"/>
              </a:rPr>
              <a:t>Batch Size</a:t>
            </a:r>
            <a:r>
              <a:rPr lang="zh-CN" altLang="en-US" sz="2400" dirty="0">
                <a:solidFill>
                  <a:srgbClr val="0070C0"/>
                </a:solidFill>
                <a:latin typeface="Microsoft YaHei" panose="020B0503020204020204" pitchFamily="34" charset="-122"/>
                <a:ea typeface="Microsoft YaHei" panose="020B0503020204020204" pitchFamily="34" charset="-122"/>
              </a:rPr>
              <a:t>）、学习率（</a:t>
            </a:r>
            <a:r>
              <a:rPr lang="en-US" altLang="zh-CN" sz="2400" dirty="0">
                <a:solidFill>
                  <a:srgbClr val="0070C0"/>
                </a:solidFill>
                <a:latin typeface="Microsoft YaHei" panose="020B0503020204020204" pitchFamily="34" charset="-122"/>
                <a:ea typeface="Microsoft YaHei" panose="020B0503020204020204" pitchFamily="34" charset="-122"/>
              </a:rPr>
              <a:t>Learning Rate</a:t>
            </a:r>
            <a:r>
              <a:rPr lang="zh-CN" altLang="en-US" sz="2400" dirty="0">
                <a:solidFill>
                  <a:srgbClr val="0070C0"/>
                </a:solidFill>
                <a:latin typeface="Microsoft YaHei" panose="020B0503020204020204" pitchFamily="34" charset="-122"/>
                <a:ea typeface="Microsoft YaHei" panose="020B0503020204020204" pitchFamily="34" charset="-122"/>
              </a:rPr>
              <a:t>）、优化器（</a:t>
            </a:r>
            <a:r>
              <a:rPr lang="en-US" altLang="zh-CN" sz="2400" dirty="0">
                <a:solidFill>
                  <a:srgbClr val="0070C0"/>
                </a:solidFill>
                <a:latin typeface="Microsoft YaHei" panose="020B0503020204020204" pitchFamily="34" charset="-122"/>
                <a:ea typeface="Microsoft YaHei" panose="020B0503020204020204" pitchFamily="34" charset="-122"/>
              </a:rPr>
              <a:t>Optimizer</a:t>
            </a:r>
            <a:r>
              <a:rPr lang="zh-CN" altLang="en-US" sz="2400"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。这些超参数的设置对于大语言模型稳定训练非常重要，训练不稳定很容易导致模型崩溃。</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对于批次大小的设定，不同的模型所使用的数值差距很大，</a:t>
            </a:r>
            <a:r>
              <a:rPr lang="en-US" altLang="zh-CN" sz="2000" dirty="0">
                <a:latin typeface="Microsoft YaHei" panose="020B0503020204020204" pitchFamily="34" charset="-122"/>
                <a:ea typeface="Microsoft YaHei" panose="020B0503020204020204" pitchFamily="34" charset="-122"/>
              </a:rPr>
              <a:t>LLaMA-2 </a:t>
            </a:r>
            <a:r>
              <a:rPr lang="zh-CN" altLang="en-US" sz="2000" dirty="0">
                <a:latin typeface="Microsoft YaHei" panose="020B0503020204020204" pitchFamily="34" charset="-122"/>
                <a:ea typeface="Microsoft YaHei" panose="020B0503020204020204" pitchFamily="34" charset="-122"/>
              </a:rPr>
              <a:t>中使用的全局批次大小为</a:t>
            </a:r>
            <a:r>
              <a:rPr lang="en-US" altLang="zh-CN" sz="2000" dirty="0">
                <a:latin typeface="Microsoft YaHei" panose="020B0503020204020204" pitchFamily="34" charset="-122"/>
                <a:ea typeface="Microsoft YaHei" panose="020B0503020204020204" pitchFamily="34" charset="-122"/>
              </a:rPr>
              <a:t>4M </a:t>
            </a:r>
            <a:r>
              <a:rPr lang="zh-CN" altLang="en-US" sz="2000" dirty="0">
                <a:latin typeface="Microsoft YaHei" panose="020B0503020204020204" pitchFamily="34" charset="-122"/>
                <a:ea typeface="Microsoft YaHei" panose="020B0503020204020204" pitchFamily="34" charset="-122"/>
              </a:rPr>
              <a:t>个词元，而在</a:t>
            </a:r>
            <a:r>
              <a:rPr lang="en-US" altLang="zh-CN" sz="2000" dirty="0">
                <a:latin typeface="Microsoft YaHei" panose="020B0503020204020204" pitchFamily="34" charset="-122"/>
                <a:ea typeface="Microsoft YaHei" panose="020B0503020204020204" pitchFamily="34" charset="-122"/>
              </a:rPr>
              <a:t>GPT-3 </a:t>
            </a:r>
            <a:r>
              <a:rPr lang="zh-CN" altLang="en-US" sz="2000" dirty="0">
                <a:latin typeface="Microsoft YaHei" panose="020B0503020204020204" pitchFamily="34" charset="-122"/>
                <a:ea typeface="Microsoft YaHei" panose="020B0503020204020204" pitchFamily="34" charset="-122"/>
              </a:rPr>
              <a:t>训练中</a:t>
            </a:r>
            <a:r>
              <a:rPr lang="en-US" altLang="zh-CN" sz="2000" dirty="0">
                <a:latin typeface="Microsoft YaHei" panose="020B0503020204020204" pitchFamily="34" charset="-122"/>
                <a:ea typeface="Microsoft YaHei" panose="020B0503020204020204" pitchFamily="34" charset="-122"/>
              </a:rPr>
              <a:t>GPT-3 </a:t>
            </a:r>
            <a:r>
              <a:rPr lang="zh-CN" altLang="en-US" sz="2000" dirty="0">
                <a:latin typeface="Microsoft YaHei" panose="020B0503020204020204" pitchFamily="34" charset="-122"/>
                <a:ea typeface="Microsoft YaHei" panose="020B0503020204020204" pitchFamily="34" charset="-122"/>
              </a:rPr>
              <a:t>的批大小从</a:t>
            </a:r>
            <a:r>
              <a:rPr lang="en-US" altLang="zh-CN" sz="2000" dirty="0">
                <a:latin typeface="Microsoft YaHei" panose="020B0503020204020204" pitchFamily="34" charset="-122"/>
                <a:ea typeface="Microsoft YaHei" panose="020B0503020204020204" pitchFamily="34" charset="-122"/>
              </a:rPr>
              <a:t>32K </a:t>
            </a:r>
            <a:r>
              <a:rPr lang="zh-CN" altLang="en-US" sz="2000" dirty="0">
                <a:latin typeface="Microsoft YaHei" panose="020B0503020204020204" pitchFamily="34" charset="-122"/>
                <a:ea typeface="Microsoft YaHei" panose="020B0503020204020204" pitchFamily="34" charset="-122"/>
              </a:rPr>
              <a:t>逐渐增加到</a:t>
            </a:r>
            <a:r>
              <a:rPr lang="en-US" altLang="zh-CN" sz="2000" dirty="0">
                <a:latin typeface="Microsoft YaHei" panose="020B0503020204020204" pitchFamily="34" charset="-122"/>
                <a:ea typeface="Microsoft YaHei" panose="020B0503020204020204" pitchFamily="34" charset="-122"/>
              </a:rPr>
              <a:t>3.2M </a:t>
            </a:r>
            <a:r>
              <a:rPr lang="zh-CN" altLang="en-US" sz="2000" dirty="0">
                <a:latin typeface="Microsoft YaHei" panose="020B0503020204020204" pitchFamily="34" charset="-122"/>
                <a:ea typeface="Microsoft YaHei" panose="020B0503020204020204" pitchFamily="34" charset="-122"/>
              </a:rPr>
              <a:t>个词元。</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针对学习率调度策略，现有的大语言模型通常都引入热身（</a:t>
            </a:r>
            <a:r>
              <a:rPr lang="en-US" altLang="zh-CN" sz="2000" dirty="0">
                <a:latin typeface="Microsoft YaHei" panose="020B0503020204020204" pitchFamily="34" charset="-122"/>
                <a:ea typeface="Microsoft YaHei" panose="020B0503020204020204" pitchFamily="34" charset="-122"/>
              </a:rPr>
              <a:t>Warm-up</a:t>
            </a:r>
            <a:r>
              <a:rPr lang="zh-CN" altLang="en-US" sz="2000" dirty="0">
                <a:latin typeface="Microsoft YaHei" panose="020B0503020204020204" pitchFamily="34" charset="-122"/>
                <a:ea typeface="Microsoft YaHei" panose="020B0503020204020204" pitchFamily="34" charset="-122"/>
              </a:rPr>
              <a:t>）和衰减（</a:t>
            </a:r>
            <a:r>
              <a:rPr lang="en-US" altLang="zh-CN" sz="2000" dirty="0">
                <a:latin typeface="Microsoft YaHei" panose="020B0503020204020204" pitchFamily="34" charset="-122"/>
                <a:ea typeface="Microsoft YaHei" panose="020B0503020204020204" pitchFamily="34" charset="-122"/>
              </a:rPr>
              <a:t>Decay</a:t>
            </a:r>
            <a:r>
              <a:rPr lang="zh-CN" altLang="en-US" sz="2000" dirty="0">
                <a:latin typeface="Microsoft YaHei" panose="020B0503020204020204" pitchFamily="34" charset="-122"/>
                <a:ea typeface="Microsoft YaHei" panose="020B0503020204020204" pitchFamily="34" charset="-122"/>
              </a:rPr>
              <a:t>）策略。在训练的初始阶段（通常是训练量的</a:t>
            </a:r>
            <a:r>
              <a:rPr lang="en-US" altLang="zh-CN" sz="2000" dirty="0">
                <a:latin typeface="Microsoft YaHei" panose="020B0503020204020204" pitchFamily="34" charset="-122"/>
                <a:ea typeface="Microsoft YaHei" panose="020B0503020204020204" pitchFamily="34" charset="-122"/>
              </a:rPr>
              <a:t>0.1%∼0.5%</a:t>
            </a:r>
            <a:r>
              <a:rPr lang="zh-CN" altLang="en-US" sz="2000" dirty="0">
                <a:latin typeface="Microsoft YaHei" panose="020B0503020204020204" pitchFamily="34" charset="-122"/>
                <a:ea typeface="Microsoft YaHei" panose="020B0503020204020204" pitchFamily="34" charset="-122"/>
              </a:rPr>
              <a:t>）采用线性热身调度逐渐增加学习率，将其提高到最大值，最大值的范围大约在</a:t>
            </a:r>
            <a:r>
              <a:rPr lang="en-US" altLang="zh-CN" sz="2000" dirty="0">
                <a:latin typeface="Microsoft YaHei" panose="020B0503020204020204" pitchFamily="34" charset="-122"/>
                <a:ea typeface="Microsoft YaHei" panose="020B0503020204020204" pitchFamily="34" charset="-122"/>
              </a:rPr>
              <a:t>5 × 10−5 ∼ 1 × 10−4</a:t>
            </a:r>
            <a:r>
              <a:rPr lang="zh-CN" altLang="en-US" sz="2000" dirty="0">
                <a:latin typeface="Microsoft YaHei" panose="020B0503020204020204" pitchFamily="34" charset="-122"/>
                <a:ea typeface="Microsoft YaHei" panose="020B0503020204020204" pitchFamily="34" charset="-122"/>
              </a:rPr>
              <a:t>。此后，</a:t>
            </a:r>
            <a:r>
              <a:rPr lang="zh-CN" altLang="en-US" sz="2000" dirty="0">
                <a:solidFill>
                  <a:srgbClr val="0070C0"/>
                </a:solidFill>
                <a:latin typeface="Microsoft YaHei" panose="020B0503020204020204" pitchFamily="34" charset="-122"/>
                <a:ea typeface="Microsoft YaHei" panose="020B0503020204020204" pitchFamily="34" charset="-122"/>
              </a:rPr>
              <a:t>采用余弦衰减策略</a:t>
            </a:r>
            <a:r>
              <a:rPr lang="zh-CN" altLang="en-US" sz="2000" dirty="0">
                <a:latin typeface="Microsoft YaHei" panose="020B0503020204020204" pitchFamily="34" charset="-122"/>
                <a:ea typeface="Microsoft YaHei" panose="020B0503020204020204" pitchFamily="34" charset="-122"/>
              </a:rPr>
              <a:t>，逐渐将学习率降低到其最大值的约</a:t>
            </a:r>
            <a:r>
              <a:rPr lang="en-US" altLang="zh-CN" sz="2000" dirty="0">
                <a:latin typeface="Microsoft YaHei" panose="020B0503020204020204" pitchFamily="34" charset="-122"/>
                <a:ea typeface="Microsoft YaHei" panose="020B0503020204020204" pitchFamily="34" charset="-122"/>
              </a:rPr>
              <a:t>10%</a:t>
            </a:r>
            <a:r>
              <a:rPr lang="zh-CN" altLang="en-US" sz="2000" dirty="0">
                <a:latin typeface="Microsoft YaHei" panose="020B0503020204020204" pitchFamily="34" charset="-122"/>
                <a:ea typeface="Microsoft YaHei" panose="020B0503020204020204" pitchFamily="34" charset="-122"/>
              </a:rPr>
              <a:t>，直到训练损失收敛。</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大语言模型训练通常使用</a:t>
            </a:r>
            <a:r>
              <a:rPr lang="en-US" altLang="zh-CN" sz="2000" dirty="0">
                <a:latin typeface="Microsoft YaHei" panose="020B0503020204020204" pitchFamily="34" charset="-122"/>
                <a:ea typeface="Microsoft YaHei" panose="020B0503020204020204" pitchFamily="34" charset="-122"/>
              </a:rPr>
              <a:t>Adam[145] </a:t>
            </a:r>
            <a:r>
              <a:rPr lang="zh-CN" altLang="en-US" sz="2000" dirty="0">
                <a:latin typeface="Microsoft YaHei" panose="020B0503020204020204" pitchFamily="34" charset="-122"/>
                <a:ea typeface="Microsoft YaHei" panose="020B0503020204020204" pitchFamily="34" charset="-122"/>
              </a:rPr>
              <a:t>或</a:t>
            </a:r>
            <a:r>
              <a:rPr lang="en-US" altLang="zh-CN" sz="2000" dirty="0" err="1">
                <a:latin typeface="Microsoft YaHei" panose="020B0503020204020204" pitchFamily="34" charset="-122"/>
                <a:ea typeface="Microsoft YaHei" panose="020B0503020204020204" pitchFamily="34" charset="-122"/>
              </a:rPr>
              <a:t>AdamW</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优化器</a:t>
            </a:r>
            <a:r>
              <a:rPr lang="en-US" altLang="zh-CN" sz="2000" dirty="0">
                <a:latin typeface="Microsoft YaHei" panose="020B0503020204020204" pitchFamily="34" charset="-122"/>
                <a:ea typeface="Microsoft YaHei" panose="020B0503020204020204" pitchFamily="34" charset="-122"/>
              </a:rPr>
              <a:t>[146]</a:t>
            </a:r>
            <a:r>
              <a:rPr lang="zh-CN" altLang="en-US" sz="2000" dirty="0">
                <a:latin typeface="Microsoft YaHei" panose="020B0503020204020204" pitchFamily="34" charset="-122"/>
                <a:ea typeface="Microsoft YaHei" panose="020B0503020204020204" pitchFamily="34" charset="-122"/>
              </a:rPr>
              <a:t>，</a:t>
            </a:r>
            <a:r>
              <a:rPr lang="zh-CN" altLang="en-US" sz="2000" dirty="0">
                <a:solidFill>
                  <a:srgbClr val="0070C0"/>
                </a:solidFill>
                <a:latin typeface="Microsoft YaHei" panose="020B0503020204020204" pitchFamily="34" charset="-122"/>
                <a:ea typeface="Microsoft YaHei" panose="020B0503020204020204" pitchFamily="34" charset="-122"/>
              </a:rPr>
              <a:t>其所使用超参数设置通常为</a:t>
            </a:r>
            <a:r>
              <a:rPr lang="el-GR" altLang="zh-CN" sz="2000" dirty="0">
                <a:latin typeface="Microsoft YaHei" panose="020B0503020204020204" pitchFamily="34" charset="-122"/>
                <a:ea typeface="Microsoft YaHei" panose="020B0503020204020204" pitchFamily="34" charset="-122"/>
              </a:rPr>
              <a:t>β</a:t>
            </a:r>
            <a:r>
              <a:rPr lang="el-GR" altLang="zh-CN" sz="2000" baseline="-25000" dirty="0">
                <a:latin typeface="Microsoft YaHei" panose="020B0503020204020204" pitchFamily="34" charset="-122"/>
                <a:ea typeface="Microsoft YaHei" panose="020B0503020204020204" pitchFamily="34" charset="-122"/>
              </a:rPr>
              <a:t>1 </a:t>
            </a:r>
            <a:r>
              <a:rPr lang="el-GR" altLang="zh-CN" sz="2000" dirty="0">
                <a:latin typeface="Microsoft YaHei" panose="020B0503020204020204" pitchFamily="34" charset="-122"/>
                <a:ea typeface="Microsoft YaHei" panose="020B0503020204020204" pitchFamily="34" charset="-122"/>
              </a:rPr>
              <a:t>= 0.9</a:t>
            </a:r>
            <a:r>
              <a:rPr lang="zh-CN" altLang="el-GR" sz="2000" dirty="0">
                <a:latin typeface="Microsoft YaHei" panose="020B0503020204020204" pitchFamily="34" charset="-122"/>
                <a:ea typeface="Microsoft YaHei" panose="020B0503020204020204" pitchFamily="34" charset="-122"/>
              </a:rPr>
              <a:t>，</a:t>
            </a:r>
            <a:r>
              <a:rPr lang="el-GR" altLang="zh-CN" sz="2000" dirty="0">
                <a:latin typeface="Microsoft YaHei" panose="020B0503020204020204" pitchFamily="34" charset="-122"/>
                <a:ea typeface="Microsoft YaHei" panose="020B0503020204020204" pitchFamily="34" charset="-122"/>
              </a:rPr>
              <a:t>β</a:t>
            </a:r>
            <a:r>
              <a:rPr lang="el-GR" altLang="zh-CN" sz="2000" baseline="-25000" dirty="0">
                <a:latin typeface="Microsoft YaHei" panose="020B0503020204020204" pitchFamily="34" charset="-122"/>
                <a:ea typeface="Microsoft YaHei" panose="020B0503020204020204" pitchFamily="34" charset="-122"/>
              </a:rPr>
              <a:t>2</a:t>
            </a:r>
            <a:r>
              <a:rPr lang="el-GR" altLang="zh-CN" sz="2000" dirty="0">
                <a:latin typeface="Microsoft YaHei" panose="020B0503020204020204" pitchFamily="34" charset="-122"/>
                <a:ea typeface="Microsoft YaHei" panose="020B0503020204020204" pitchFamily="34" charset="-122"/>
              </a:rPr>
              <a:t> = 0.95</a:t>
            </a:r>
            <a:r>
              <a:rPr lang="zh-CN" altLang="el-GR" sz="2000" dirty="0">
                <a:latin typeface="Microsoft YaHei" panose="020B0503020204020204" pitchFamily="34" charset="-122"/>
                <a:ea typeface="Microsoft YaHei" panose="020B0503020204020204" pitchFamily="34" charset="-122"/>
              </a:rPr>
              <a:t>，ϵ </a:t>
            </a:r>
            <a:r>
              <a:rPr lang="el-GR" altLang="zh-CN" sz="2000" dirty="0">
                <a:latin typeface="Microsoft YaHei" panose="020B0503020204020204" pitchFamily="34" charset="-122"/>
                <a:ea typeface="Microsoft YaHei" panose="020B0503020204020204" pitchFamily="34" charset="-122"/>
              </a:rPr>
              <a:t>= 10−8</a:t>
            </a:r>
            <a:r>
              <a:rPr lang="zh-CN" altLang="el-GR"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此外，为了稳定训练还需要使用权重衰减（</a:t>
            </a:r>
            <a:r>
              <a:rPr lang="en-US" altLang="zh-CN" sz="2000" dirty="0">
                <a:latin typeface="Microsoft YaHei" panose="020B0503020204020204" pitchFamily="34" charset="-122"/>
                <a:ea typeface="Microsoft YaHei" panose="020B0503020204020204" pitchFamily="34" charset="-122"/>
              </a:rPr>
              <a:t>Weight Decay</a:t>
            </a:r>
            <a:r>
              <a:rPr lang="zh-CN" altLang="en-US" sz="2000" dirty="0">
                <a:latin typeface="Microsoft YaHei" panose="020B0503020204020204" pitchFamily="34" charset="-122"/>
                <a:ea typeface="Microsoft YaHei" panose="020B0503020204020204" pitchFamily="34" charset="-122"/>
              </a:rPr>
              <a:t>）和梯度裁剪（</a:t>
            </a:r>
            <a:r>
              <a:rPr lang="en-US" altLang="zh-CN" sz="2000" dirty="0">
                <a:latin typeface="Microsoft YaHei" panose="020B0503020204020204" pitchFamily="34" charset="-122"/>
                <a:ea typeface="Microsoft YaHei" panose="020B0503020204020204" pitchFamily="34" charset="-122"/>
              </a:rPr>
              <a:t>Gradient Clipping</a:t>
            </a:r>
            <a:r>
              <a:rPr lang="zh-CN" altLang="en-US" sz="2000" dirty="0">
                <a:latin typeface="Microsoft YaHei" panose="020B0503020204020204" pitchFamily="34" charset="-122"/>
                <a:ea typeface="Microsoft YaHei" panose="020B0503020204020204" pitchFamily="34" charset="-122"/>
              </a:rPr>
              <a:t>）方法，梯度裁剪的阈值通常设置为</a:t>
            </a:r>
            <a:r>
              <a:rPr lang="en-US" altLang="zh-CN" sz="2000" dirty="0">
                <a:latin typeface="Microsoft YaHei" panose="020B0503020204020204" pitchFamily="34" charset="-122"/>
                <a:ea typeface="Microsoft YaHei" panose="020B0503020204020204" pitchFamily="34" charset="-122"/>
              </a:rPr>
              <a:t>1.0</a:t>
            </a:r>
            <a:r>
              <a:rPr lang="zh-CN" altLang="en-US" sz="2000" dirty="0">
                <a:latin typeface="Microsoft YaHei" panose="020B0503020204020204" pitchFamily="34" charset="-122"/>
                <a:ea typeface="Microsoft YaHei" panose="020B0503020204020204" pitchFamily="34" charset="-122"/>
              </a:rPr>
              <a:t>，权重衰减率设置为</a:t>
            </a:r>
            <a:r>
              <a:rPr lang="en-US" altLang="zh-CN" sz="2000" dirty="0">
                <a:latin typeface="Microsoft YaHei" panose="020B0503020204020204" pitchFamily="34" charset="-122"/>
                <a:ea typeface="Microsoft YaHei" panose="020B0503020204020204" pitchFamily="34" charset="-122"/>
              </a:rPr>
              <a:t>0.1</a:t>
            </a:r>
            <a:r>
              <a:rPr lang="zh-CN" altLang="en-US" sz="2000" dirty="0">
                <a:latin typeface="Microsoft YaHei" panose="020B0503020204020204" pitchFamily="34" charset="-122"/>
                <a:ea typeface="Microsoft YaHei" panose="020B0503020204020204" pitchFamily="34" charset="-122"/>
              </a:rPr>
              <a:t>。</a:t>
            </a:r>
            <a:endParaRPr 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5537484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98</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本章小结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407293"/>
            <a:ext cx="10795680" cy="4459041"/>
          </a:xfrm>
          <a:prstGeom prst="rect">
            <a:avLst/>
          </a:prstGeom>
          <a:noFill/>
        </p:spPr>
        <p:txBody>
          <a:bodyPr wrap="square">
            <a:spAutoFit/>
          </a:bodyPr>
          <a:lstStyle/>
          <a:p>
            <a:pPr algn="just">
              <a:lnSpc>
                <a:spcPct val="150000"/>
              </a:lnSpc>
            </a:pPr>
            <a:r>
              <a:rPr lang="zh-CN" altLang="en-US" sz="2400" i="0" dirty="0">
                <a:effectLst/>
                <a:latin typeface="Microsoft YaHei" panose="020B0503020204020204" pitchFamily="34" charset="-122"/>
                <a:ea typeface="Microsoft YaHei" panose="020B0503020204020204" pitchFamily="34" charset="-122"/>
              </a:rPr>
              <a:t>随着语言模型参数量和所需训练数据量的急速增长，单个机器上有限的资源已无法满足大语言模型训练的要求。需要设计分布式训练系统来解决海量的计算和内存资源需求问题。在分布式训练系统环境下需要将一个模型训练任务拆分成多个子任务，并将子任务分发给多个计算设备，从而解决资源瓶颈。这其中涉及到集群架构、并行策略、模型架构、内存优化、计算优化等一系列的技术。</a:t>
            </a:r>
            <a:endParaRPr lang="en-US" altLang="zh-CN" sz="2400" i="0" dirty="0">
              <a:effectLst/>
              <a:latin typeface="Microsoft YaHei" panose="020B0503020204020204" pitchFamily="34" charset="-122"/>
              <a:ea typeface="Microsoft YaHei" panose="020B0503020204020204" pitchFamily="34" charset="-122"/>
            </a:endParaRPr>
          </a:p>
          <a:p>
            <a:pPr algn="just">
              <a:lnSpc>
                <a:spcPct val="150000"/>
              </a:lnSpc>
            </a:pPr>
            <a:endParaRPr lang="en-US" altLang="zh-CN" sz="2400" i="0">
              <a:effectLst/>
              <a:latin typeface="Microsoft YaHei" panose="020B0503020204020204" pitchFamily="34" charset="-122"/>
              <a:ea typeface="Microsoft YaHei" panose="020B0503020204020204" pitchFamily="34" charset="-122"/>
            </a:endParaRPr>
          </a:p>
          <a:p>
            <a:pPr algn="just">
              <a:lnSpc>
                <a:spcPct val="150000"/>
              </a:lnSpc>
            </a:pPr>
            <a:r>
              <a:rPr lang="zh-CN" altLang="en-US" sz="2400" i="0">
                <a:effectLst/>
                <a:latin typeface="Microsoft YaHei" panose="020B0503020204020204" pitchFamily="34" charset="-122"/>
                <a:ea typeface="Microsoft YaHei" panose="020B0503020204020204" pitchFamily="34" charset="-122"/>
              </a:rPr>
              <a:t>本</a:t>
            </a:r>
            <a:r>
              <a:rPr lang="zh-CN" altLang="en-US" sz="2400" i="0" dirty="0">
                <a:effectLst/>
                <a:latin typeface="Microsoft YaHei" panose="020B0503020204020204" pitchFamily="34" charset="-122"/>
                <a:ea typeface="Microsoft YaHei" panose="020B0503020204020204" pitchFamily="34" charset="-122"/>
              </a:rPr>
              <a:t>章介绍了分布式机器学习系统的基础概念、分布式训练集群架构、分布式训练并行策略，并以</a:t>
            </a:r>
            <a:r>
              <a:rPr lang="en-US" altLang="zh-CN" sz="2400" i="0" dirty="0" err="1">
                <a:effectLst/>
                <a:latin typeface="Microsoft YaHei" panose="020B0503020204020204" pitchFamily="34" charset="-122"/>
                <a:ea typeface="Microsoft YaHei" panose="020B0503020204020204" pitchFamily="34" charset="-122"/>
              </a:rPr>
              <a:t>DeepSpeed</a:t>
            </a:r>
            <a:r>
              <a:rPr lang="zh-CN" altLang="en-US" sz="2400" i="0" dirty="0">
                <a:effectLst/>
                <a:latin typeface="Microsoft YaHei" panose="020B0503020204020204" pitchFamily="34" charset="-122"/>
                <a:ea typeface="Microsoft YaHei" panose="020B0503020204020204" pitchFamily="34" charset="-122"/>
              </a:rPr>
              <a:t>为例介绍如何在集群上训练大语言模型。</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6054</TotalTime>
  <Pages>0</Pages>
  <Words>10461</Words>
  <Characters>0</Characters>
  <Application>Microsoft Macintosh PowerPoint</Application>
  <DocSecurity>0</DocSecurity>
  <PresentationFormat>Widescreen</PresentationFormat>
  <Lines>0</Lines>
  <Paragraphs>675</Paragraphs>
  <Slides>98</Slides>
  <Notes>90</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98</vt:i4>
      </vt:variant>
    </vt:vector>
  </HeadingPairs>
  <TitlesOfParts>
    <vt:vector size="115" baseType="lpstr">
      <vt:lpstr>Microsoft YaHei</vt:lpstr>
      <vt:lpstr>Microsoft YaHei</vt:lpstr>
      <vt:lpstr>Arial</vt:lpstr>
      <vt:lpstr>Calibri</vt:lpstr>
      <vt:lpstr>Calibri Light</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265</cp:revision>
  <dcterms:created xsi:type="dcterms:W3CDTF">2015-08-12T02:06:50Z</dcterms:created>
  <dcterms:modified xsi:type="dcterms:W3CDTF">2023-11-13T11:51:37Z</dcterms:modified>
  <cp:category/>
</cp:coreProperties>
</file>